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25.xml" ContentType="application/vnd.openxmlformats-officedocument.presentationml.slide+xml"/>
  <Override PartName="/ppt/presentation.xml" ContentType="application/vnd.openxmlformats-officedocument.presentationml.presentation.main+xml"/>
  <Override PartName="/ppt/slides/slide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slideLayouts/slideLayout65.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53.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9.xml" ContentType="application/vnd.openxmlformats-officedocument.presentationml.slideLayout+xml"/>
  <Override PartName="/ppt/notesSlides/notesSlide5.xml" ContentType="application/vnd.openxmlformats-officedocument.presentationml.notesSlide+xml"/>
  <Override PartName="/ppt/slideLayouts/slideLayout50.xml" ContentType="application/vnd.openxmlformats-officedocument.presentationml.slideLayout+xml"/>
  <Override PartName="/ppt/notesSlides/notesSlide4.xml" ContentType="application/vnd.openxmlformats-officedocument.presentationml.notesSl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63.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64.xml" ContentType="application/vnd.openxmlformats-officedocument.presentationml.slideLayout+xml"/>
  <Override PartName="/ppt/slideLayouts/slideLayout44.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43.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6.xml" ContentType="application/vnd.openxmlformats-officedocument.presentationml.notesSlide+xml"/>
  <Override PartName="/ppt/slideLayouts/slideLayout34.xml" ContentType="application/vnd.openxmlformats-officedocument.presentationml.slideLayout+xml"/>
  <Override PartName="/ppt/slideLayouts/slideLayout25.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2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7.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65" r:id="rId1"/>
    <p:sldMasterId id="2147483799" r:id="rId2"/>
    <p:sldMasterId id="2147483820" r:id="rId3"/>
    <p:sldMasterId id="2147483842" r:id="rId4"/>
    <p:sldMasterId id="2147483851" r:id="rId5"/>
  </p:sldMasterIdLst>
  <p:notesMasterIdLst>
    <p:notesMasterId r:id="rId31"/>
  </p:notesMasterIdLst>
  <p:handoutMasterIdLst>
    <p:handoutMasterId r:id="rId32"/>
  </p:handoutMasterIdLst>
  <p:sldIdLst>
    <p:sldId id="2619" r:id="rId6"/>
    <p:sldId id="2576" r:id="rId7"/>
    <p:sldId id="2633" r:id="rId8"/>
    <p:sldId id="2634" r:id="rId9"/>
    <p:sldId id="2632" r:id="rId10"/>
    <p:sldId id="2620" r:id="rId11"/>
    <p:sldId id="2623" r:id="rId12"/>
    <p:sldId id="2637" r:id="rId13"/>
    <p:sldId id="2625" r:id="rId14"/>
    <p:sldId id="2627" r:id="rId15"/>
    <p:sldId id="2626" r:id="rId16"/>
    <p:sldId id="2628" r:id="rId17"/>
    <p:sldId id="2252" r:id="rId18"/>
    <p:sldId id="2578" r:id="rId19"/>
    <p:sldId id="2629" r:id="rId20"/>
    <p:sldId id="2577" r:id="rId21"/>
    <p:sldId id="2630" r:id="rId22"/>
    <p:sldId id="2631" r:id="rId23"/>
    <p:sldId id="2588" r:id="rId24"/>
    <p:sldId id="2583" r:id="rId25"/>
    <p:sldId id="2587" r:id="rId26"/>
    <p:sldId id="2585" r:id="rId27"/>
    <p:sldId id="2586" r:id="rId28"/>
    <p:sldId id="2568" r:id="rId29"/>
    <p:sldId id="2569" r:id="rId30"/>
  </p:sldIdLst>
  <p:sldSz cx="9144000" cy="6858000" type="screen4x3"/>
  <p:notesSz cx="6973888" cy="9236075"/>
  <p:custShowLst>
    <p:custShow name="Managers Version" id="0">
      <p:sldLst>
        <p:sld r:id="rId18"/>
      </p:sldLst>
    </p:custShow>
    <p:custShow name="Print Course Slides" id="1">
      <p:sldLst/>
    </p:custShow>
  </p:custShowLst>
  <p:defaultTextStyle>
    <a:defPPr>
      <a:defRPr lang="en-US"/>
    </a:defPPr>
    <a:lvl1pPr algn="ctr" rtl="0" eaLnBrk="0" fontAlgn="base" hangingPunct="0">
      <a:lnSpc>
        <a:spcPct val="87000"/>
      </a:lnSpc>
      <a:spcBef>
        <a:spcPct val="50000"/>
      </a:spcBef>
      <a:spcAft>
        <a:spcPct val="0"/>
      </a:spcAft>
      <a:buClr>
        <a:srgbClr val="000822"/>
      </a:buClr>
      <a:buFont typeface="Arial" charset="0"/>
      <a:defRPr sz="2400" b="1" kern="1200">
        <a:solidFill>
          <a:schemeClr val="bg1"/>
        </a:solidFill>
        <a:latin typeface="Arial Narrow" pitchFamily="34" charset="0"/>
        <a:ea typeface="+mn-ea"/>
        <a:cs typeface="+mn-cs"/>
      </a:defRPr>
    </a:lvl1pPr>
    <a:lvl2pPr marL="457200" algn="ctr" rtl="0" eaLnBrk="0" fontAlgn="base" hangingPunct="0">
      <a:lnSpc>
        <a:spcPct val="87000"/>
      </a:lnSpc>
      <a:spcBef>
        <a:spcPct val="50000"/>
      </a:spcBef>
      <a:spcAft>
        <a:spcPct val="0"/>
      </a:spcAft>
      <a:buClr>
        <a:srgbClr val="000822"/>
      </a:buClr>
      <a:buFont typeface="Arial" charset="0"/>
      <a:defRPr sz="2400" b="1" kern="1200">
        <a:solidFill>
          <a:schemeClr val="bg1"/>
        </a:solidFill>
        <a:latin typeface="Arial Narrow" pitchFamily="34" charset="0"/>
        <a:ea typeface="+mn-ea"/>
        <a:cs typeface="+mn-cs"/>
      </a:defRPr>
    </a:lvl2pPr>
    <a:lvl3pPr marL="914400" algn="ctr" rtl="0" eaLnBrk="0" fontAlgn="base" hangingPunct="0">
      <a:lnSpc>
        <a:spcPct val="87000"/>
      </a:lnSpc>
      <a:spcBef>
        <a:spcPct val="50000"/>
      </a:spcBef>
      <a:spcAft>
        <a:spcPct val="0"/>
      </a:spcAft>
      <a:buClr>
        <a:srgbClr val="000822"/>
      </a:buClr>
      <a:buFont typeface="Arial" charset="0"/>
      <a:defRPr sz="2400" b="1" kern="1200">
        <a:solidFill>
          <a:schemeClr val="bg1"/>
        </a:solidFill>
        <a:latin typeface="Arial Narrow" pitchFamily="34" charset="0"/>
        <a:ea typeface="+mn-ea"/>
        <a:cs typeface="+mn-cs"/>
      </a:defRPr>
    </a:lvl3pPr>
    <a:lvl4pPr marL="1371600" algn="ctr" rtl="0" eaLnBrk="0" fontAlgn="base" hangingPunct="0">
      <a:lnSpc>
        <a:spcPct val="87000"/>
      </a:lnSpc>
      <a:spcBef>
        <a:spcPct val="50000"/>
      </a:spcBef>
      <a:spcAft>
        <a:spcPct val="0"/>
      </a:spcAft>
      <a:buClr>
        <a:srgbClr val="000822"/>
      </a:buClr>
      <a:buFont typeface="Arial" charset="0"/>
      <a:defRPr sz="2400" b="1" kern="1200">
        <a:solidFill>
          <a:schemeClr val="bg1"/>
        </a:solidFill>
        <a:latin typeface="Arial Narrow" pitchFamily="34" charset="0"/>
        <a:ea typeface="+mn-ea"/>
        <a:cs typeface="+mn-cs"/>
      </a:defRPr>
    </a:lvl4pPr>
    <a:lvl5pPr marL="1828800" algn="ctr" rtl="0" eaLnBrk="0" fontAlgn="base" hangingPunct="0">
      <a:lnSpc>
        <a:spcPct val="87000"/>
      </a:lnSpc>
      <a:spcBef>
        <a:spcPct val="50000"/>
      </a:spcBef>
      <a:spcAft>
        <a:spcPct val="0"/>
      </a:spcAft>
      <a:buClr>
        <a:srgbClr val="000822"/>
      </a:buClr>
      <a:buFont typeface="Arial" charset="0"/>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1421">
          <p15:clr>
            <a:srgbClr val="A4A3A4"/>
          </p15:clr>
        </p15:guide>
        <p15:guide id="2" pos="2880">
          <p15:clr>
            <a:srgbClr val="A4A3A4"/>
          </p15:clr>
        </p15:guide>
      </p15:sldGuideLst>
    </p:ext>
    <p:ext uri="{2D200454-40CA-4A62-9FC3-DE9A4176ACB9}">
      <p15:notesGuideLst xmlns:p15="http://schemas.microsoft.com/office/powerpoint/2012/main">
        <p15:guide id="1" orient="horz" pos="2911" userDrawn="1">
          <p15:clr>
            <a:srgbClr val="A4A3A4"/>
          </p15:clr>
        </p15:guide>
        <p15:guide id="2" pos="219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8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F0000"/>
    <a:srgbClr val="E46C0A"/>
    <a:srgbClr val="EAEAEA"/>
    <a:srgbClr val="C0C0C0"/>
    <a:srgbClr val="5F5F5F"/>
    <a:srgbClr val="777777"/>
    <a:srgbClr val="4D4D4D"/>
    <a:srgbClr val="3333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89474" autoAdjust="0"/>
  </p:normalViewPr>
  <p:slideViewPr>
    <p:cSldViewPr snapToGrid="0">
      <p:cViewPr varScale="1">
        <p:scale>
          <a:sx n="59" d="100"/>
          <a:sy n="59" d="100"/>
        </p:scale>
        <p:origin x="1664" y="64"/>
      </p:cViewPr>
      <p:guideLst>
        <p:guide orient="horz" pos="1421"/>
        <p:guide pos="288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p:cViewPr>
        <p:scale>
          <a:sx n="100" d="100"/>
          <a:sy n="100" d="100"/>
        </p:scale>
        <p:origin x="-1596" y="450"/>
      </p:cViewPr>
      <p:guideLst>
        <p:guide orient="horz" pos="2911"/>
        <p:guide pos="219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769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3"/>
          <p:cNvSpPr>
            <a:spLocks noGrp="1" noRot="1" noChangeAspect="1" noChangeArrowheads="1" noTextEdit="1"/>
          </p:cNvSpPr>
          <p:nvPr>
            <p:ph type="sldImg" idx="2"/>
          </p:nvPr>
        </p:nvSpPr>
        <p:spPr bwMode="auto">
          <a:xfrm>
            <a:off x="1190625" y="698500"/>
            <a:ext cx="4602163" cy="34512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93" name="Rectangle 45"/>
          <p:cNvSpPr>
            <a:spLocks noGrp="1" noChangeArrowheads="1"/>
          </p:cNvSpPr>
          <p:nvPr>
            <p:ph type="hdr" sz="quarter"/>
          </p:nvPr>
        </p:nvSpPr>
        <p:spPr bwMode="auto">
          <a:xfrm>
            <a:off x="462052" y="226558"/>
            <a:ext cx="3015652" cy="302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4" tIns="46006" rIns="92014" bIns="46006" numCol="1" anchor="t" anchorCtr="0" compatLnSpc="1">
            <a:prstTxWarp prst="textNoShape">
              <a:avLst/>
            </a:prstTxWarp>
          </a:bodyPr>
          <a:lstStyle>
            <a:lvl1pPr algn="l" defTabSz="920166">
              <a:lnSpc>
                <a:spcPct val="100000"/>
              </a:lnSpc>
              <a:spcBef>
                <a:spcPct val="0"/>
              </a:spcBef>
              <a:buClrTx/>
              <a:buFontTx/>
              <a:buNone/>
              <a:defRPr sz="1000" b="0" i="1">
                <a:solidFill>
                  <a:schemeClr val="tx1"/>
                </a:solidFill>
                <a:latin typeface="Arial" charset="0"/>
              </a:defRPr>
            </a:lvl1pPr>
          </a:lstStyle>
          <a:p>
            <a:pPr>
              <a:defRPr/>
            </a:pPr>
            <a:r>
              <a:rPr lang="en-US"/>
              <a:t>ExxonMobil </a:t>
            </a:r>
          </a:p>
        </p:txBody>
      </p:sp>
      <p:sp>
        <p:nvSpPr>
          <p:cNvPr id="2095" name="Rectangle 47"/>
          <p:cNvSpPr>
            <a:spLocks noGrp="1" noChangeArrowheads="1"/>
          </p:cNvSpPr>
          <p:nvPr>
            <p:ph type="ftr" sz="quarter" idx="4"/>
          </p:nvPr>
        </p:nvSpPr>
        <p:spPr bwMode="auto">
          <a:xfrm>
            <a:off x="462052" y="8674339"/>
            <a:ext cx="3015652" cy="302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4" tIns="46006" rIns="92014" bIns="46006" numCol="1" anchor="b" anchorCtr="0" compatLnSpc="1">
            <a:prstTxWarp prst="textNoShape">
              <a:avLst/>
            </a:prstTxWarp>
          </a:bodyPr>
          <a:lstStyle>
            <a:lvl1pPr algn="l" defTabSz="920166">
              <a:lnSpc>
                <a:spcPct val="100000"/>
              </a:lnSpc>
              <a:spcBef>
                <a:spcPct val="0"/>
              </a:spcBef>
              <a:buClrTx/>
              <a:buFontTx/>
              <a:buNone/>
              <a:defRPr sz="1000" b="0" i="1">
                <a:solidFill>
                  <a:schemeClr val="tx1"/>
                </a:solidFill>
                <a:latin typeface="Arial" charset="0"/>
              </a:defRPr>
            </a:lvl1pPr>
          </a:lstStyle>
          <a:p>
            <a:pPr>
              <a:defRPr/>
            </a:pPr>
            <a:r>
              <a:rPr lang="en-US"/>
              <a:t>Oct., 2002</a:t>
            </a:r>
          </a:p>
        </p:txBody>
      </p:sp>
      <p:sp>
        <p:nvSpPr>
          <p:cNvPr id="2096" name="Rectangle 48"/>
          <p:cNvSpPr>
            <a:spLocks noGrp="1" noChangeArrowheads="1"/>
          </p:cNvSpPr>
          <p:nvPr>
            <p:ph type="sldNum" sz="quarter" idx="5"/>
          </p:nvPr>
        </p:nvSpPr>
        <p:spPr bwMode="auto">
          <a:xfrm>
            <a:off x="3477704" y="8674339"/>
            <a:ext cx="3017193" cy="302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4" tIns="46006" rIns="92014" bIns="46006" numCol="1" anchor="b" anchorCtr="0" compatLnSpc="1">
            <a:prstTxWarp prst="textNoShape">
              <a:avLst/>
            </a:prstTxWarp>
          </a:bodyPr>
          <a:lstStyle>
            <a:lvl1pPr algn="r" defTabSz="920166">
              <a:lnSpc>
                <a:spcPct val="100000"/>
              </a:lnSpc>
              <a:spcBef>
                <a:spcPct val="0"/>
              </a:spcBef>
              <a:buClrTx/>
              <a:buFontTx/>
              <a:buNone/>
              <a:defRPr sz="1000" b="0" i="1">
                <a:solidFill>
                  <a:schemeClr val="tx1"/>
                </a:solidFill>
                <a:latin typeface="Arial" charset="0"/>
              </a:defRPr>
            </a:lvl1pPr>
          </a:lstStyle>
          <a:p>
            <a:pPr>
              <a:defRPr/>
            </a:pPr>
            <a:r>
              <a:rPr lang="en-US"/>
              <a:t>Page </a:t>
            </a:r>
            <a:fld id="{FD346A06-136A-4986-8232-58BAC38917BA}" type="slidenum">
              <a:rPr lang="en-US"/>
              <a:pPr>
                <a:defRPr/>
              </a:pPr>
              <a:t>‹#›</a:t>
            </a:fld>
            <a:endParaRPr lang="en-US"/>
          </a:p>
        </p:txBody>
      </p:sp>
      <p:sp>
        <p:nvSpPr>
          <p:cNvPr id="30726" name="Line 49"/>
          <p:cNvSpPr>
            <a:spLocks noChangeShapeType="1"/>
          </p:cNvSpPr>
          <p:nvPr/>
        </p:nvSpPr>
        <p:spPr bwMode="auto">
          <a:xfrm>
            <a:off x="463593" y="8674338"/>
            <a:ext cx="603284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078" tIns="44539" rIns="89078" bIns="44539" anchor="ctr"/>
          <a:lstStyle/>
          <a:p>
            <a:endParaRPr lang="en-US"/>
          </a:p>
        </p:txBody>
      </p:sp>
      <p:sp>
        <p:nvSpPr>
          <p:cNvPr id="30727" name="Line 50"/>
          <p:cNvSpPr>
            <a:spLocks noChangeShapeType="1"/>
          </p:cNvSpPr>
          <p:nvPr/>
        </p:nvSpPr>
        <p:spPr bwMode="auto">
          <a:xfrm>
            <a:off x="463593" y="536908"/>
            <a:ext cx="603284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078" tIns="44539" rIns="89078" bIns="44539" anchor="ctr"/>
          <a:lstStyle/>
          <a:p>
            <a:endParaRPr lang="en-US"/>
          </a:p>
        </p:txBody>
      </p:sp>
      <p:sp>
        <p:nvSpPr>
          <p:cNvPr id="2099" name="Rectangle 51"/>
          <p:cNvSpPr>
            <a:spLocks noGrp="1" noChangeArrowheads="1"/>
          </p:cNvSpPr>
          <p:nvPr>
            <p:ph type="body" sz="quarter" idx="3"/>
          </p:nvPr>
        </p:nvSpPr>
        <p:spPr bwMode="auto">
          <a:xfrm>
            <a:off x="990330" y="4326308"/>
            <a:ext cx="5097961" cy="414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4" tIns="46006" rIns="92014" bIns="4600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101" name="Text Box 53"/>
          <p:cNvSpPr txBox="1">
            <a:spLocks noChangeArrowheads="1"/>
          </p:cNvSpPr>
          <p:nvPr/>
        </p:nvSpPr>
        <p:spPr bwMode="auto">
          <a:xfrm>
            <a:off x="3490027" y="225006"/>
            <a:ext cx="2960206" cy="24517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583" tIns="45289" rIns="90583" bIns="45289" anchor="ctr">
            <a:spAutoFit/>
          </a:bodyPr>
          <a:lstStyle>
            <a:lvl1pPr algn="l" defTabSz="930275">
              <a:spcBef>
                <a:spcPct val="0"/>
              </a:spcBef>
              <a:defRPr sz="2400">
                <a:solidFill>
                  <a:schemeClr val="tx1"/>
                </a:solidFill>
                <a:latin typeface="Times New Roman" pitchFamily="18" charset="0"/>
              </a:defRPr>
            </a:lvl1pPr>
            <a:lvl2pPr marL="463550" algn="l" defTabSz="930275">
              <a:spcBef>
                <a:spcPct val="0"/>
              </a:spcBef>
              <a:defRPr sz="2400">
                <a:solidFill>
                  <a:schemeClr val="tx1"/>
                </a:solidFill>
                <a:latin typeface="Times New Roman" pitchFamily="18" charset="0"/>
              </a:defRPr>
            </a:lvl2pPr>
            <a:lvl3pPr marL="930275" algn="l" defTabSz="930275">
              <a:spcBef>
                <a:spcPct val="0"/>
              </a:spcBef>
              <a:defRPr sz="2400">
                <a:solidFill>
                  <a:schemeClr val="tx1"/>
                </a:solidFill>
                <a:latin typeface="Times New Roman" pitchFamily="18" charset="0"/>
              </a:defRPr>
            </a:lvl3pPr>
            <a:lvl4pPr marL="1393825" algn="l" defTabSz="930275">
              <a:spcBef>
                <a:spcPct val="0"/>
              </a:spcBef>
              <a:defRPr sz="2400">
                <a:solidFill>
                  <a:schemeClr val="tx1"/>
                </a:solidFill>
                <a:latin typeface="Times New Roman" pitchFamily="18" charset="0"/>
              </a:defRPr>
            </a:lvl4pPr>
            <a:lvl5pPr marL="1862138" algn="l" defTabSz="930275">
              <a:spcBef>
                <a:spcPct val="0"/>
              </a:spcBef>
              <a:defRPr sz="2400">
                <a:solidFill>
                  <a:schemeClr val="tx1"/>
                </a:solidFill>
                <a:latin typeface="Times New Roman" pitchFamily="18" charset="0"/>
              </a:defRPr>
            </a:lvl5pPr>
            <a:lvl6pPr marL="2319338" defTabSz="930275" eaLnBrk="0" fontAlgn="base" hangingPunct="0">
              <a:spcBef>
                <a:spcPct val="0"/>
              </a:spcBef>
              <a:spcAft>
                <a:spcPct val="0"/>
              </a:spcAft>
              <a:defRPr sz="2400">
                <a:solidFill>
                  <a:schemeClr val="tx1"/>
                </a:solidFill>
                <a:latin typeface="Times New Roman" pitchFamily="18" charset="0"/>
              </a:defRPr>
            </a:lvl6pPr>
            <a:lvl7pPr marL="2776538" defTabSz="930275" eaLnBrk="0" fontAlgn="base" hangingPunct="0">
              <a:spcBef>
                <a:spcPct val="0"/>
              </a:spcBef>
              <a:spcAft>
                <a:spcPct val="0"/>
              </a:spcAft>
              <a:defRPr sz="2400">
                <a:solidFill>
                  <a:schemeClr val="tx1"/>
                </a:solidFill>
                <a:latin typeface="Times New Roman" pitchFamily="18" charset="0"/>
              </a:defRPr>
            </a:lvl7pPr>
            <a:lvl8pPr marL="3233738" defTabSz="930275" eaLnBrk="0" fontAlgn="base" hangingPunct="0">
              <a:spcBef>
                <a:spcPct val="0"/>
              </a:spcBef>
              <a:spcAft>
                <a:spcPct val="0"/>
              </a:spcAft>
              <a:defRPr sz="2400">
                <a:solidFill>
                  <a:schemeClr val="tx1"/>
                </a:solidFill>
                <a:latin typeface="Times New Roman" pitchFamily="18" charset="0"/>
              </a:defRPr>
            </a:lvl8pPr>
            <a:lvl9pPr marL="3690938" defTabSz="930275" eaLnBrk="0" fontAlgn="base" hangingPunct="0">
              <a:spcBef>
                <a:spcPct val="0"/>
              </a:spcBef>
              <a:spcAft>
                <a:spcPct val="0"/>
              </a:spcAft>
              <a:defRPr sz="2400">
                <a:solidFill>
                  <a:schemeClr val="tx1"/>
                </a:solidFill>
                <a:latin typeface="Times New Roman" pitchFamily="18" charset="0"/>
              </a:defRPr>
            </a:lvl9pPr>
          </a:lstStyle>
          <a:p>
            <a:pPr algn="r" eaLnBrk="1" hangingPunct="1">
              <a:lnSpc>
                <a:spcPct val="100000"/>
              </a:lnSpc>
              <a:buClrTx/>
              <a:buFontTx/>
              <a:buNone/>
              <a:defRPr/>
            </a:pPr>
            <a:r>
              <a:rPr lang="en-US" sz="1000" b="0" i="1" smtClean="0">
                <a:latin typeface="Arial" charset="0"/>
              </a:rPr>
              <a:t>Risk Course</a:t>
            </a:r>
          </a:p>
        </p:txBody>
      </p:sp>
    </p:spTree>
    <p:extLst>
      <p:ext uri="{BB962C8B-B14F-4D97-AF65-F5344CB8AC3E}">
        <p14:creationId xmlns:p14="http://schemas.microsoft.com/office/powerpoint/2010/main" val="4101426263"/>
      </p:ext>
    </p:extLst>
  </p:cSld>
  <p:clrMap bg1="lt1" tx1="dk1" bg2="lt2" tx2="dk2" accent1="accent1" accent2="accent2" accent3="accent3" accent4="accent4" accent5="accent5" accent6="accent6" hlink="hlink" folHlink="folHlink"/>
  <p:hf dt="0"/>
  <p:notesStyle>
    <a:lvl1pPr marL="228600" indent="-228600" algn="l" rtl="0" eaLnBrk="0" fontAlgn="base" hangingPunct="0">
      <a:spcBef>
        <a:spcPct val="30000"/>
      </a:spcBef>
      <a:spcAft>
        <a:spcPct val="0"/>
      </a:spcAft>
      <a:buChar char="•"/>
      <a:defRPr sz="1200" kern="1200">
        <a:solidFill>
          <a:schemeClr val="tx1"/>
        </a:solidFill>
        <a:latin typeface="Times New Roman" pitchFamily="18" charset="0"/>
        <a:ea typeface="+mn-ea"/>
        <a:cs typeface="Arial" charset="0"/>
      </a:defRPr>
    </a:lvl1pPr>
    <a:lvl2pPr marL="685800" indent="-228600" algn="l" rtl="0" eaLnBrk="0" fontAlgn="base" hangingPunct="0">
      <a:spcBef>
        <a:spcPct val="30000"/>
      </a:spcBef>
      <a:spcAft>
        <a:spcPct val="0"/>
      </a:spcAft>
      <a:buChar char="–"/>
      <a:defRPr sz="1200" kern="1200">
        <a:solidFill>
          <a:schemeClr val="tx1"/>
        </a:solidFill>
        <a:latin typeface="Times New Roman" pitchFamily="18" charset="0"/>
        <a:ea typeface="+mn-ea"/>
        <a:cs typeface="Arial" charset="0"/>
      </a:defRPr>
    </a:lvl2pPr>
    <a:lvl3pPr marL="1143000" indent="-228600" algn="l" rtl="0" eaLnBrk="0" fontAlgn="base" hangingPunct="0">
      <a:spcBef>
        <a:spcPct val="30000"/>
      </a:spcBef>
      <a:spcAft>
        <a:spcPct val="0"/>
      </a:spcAft>
      <a:buFont typeface="Monotype Sorts" pitchFamily="2" charset="2"/>
      <a:buChar char="ï"/>
      <a:defRPr sz="1200" kern="1200">
        <a:solidFill>
          <a:schemeClr val="tx1"/>
        </a:solidFill>
        <a:latin typeface="Times New Roman" pitchFamily="18" charset="0"/>
        <a:ea typeface="+mn-ea"/>
        <a:cs typeface="Arial" charset="0"/>
      </a:defRPr>
    </a:lvl3pPr>
    <a:lvl4pPr marL="1600200" indent="-228600" algn="l" rtl="0" eaLnBrk="0" fontAlgn="base" hangingPunct="0">
      <a:spcBef>
        <a:spcPct val="30000"/>
      </a:spcBef>
      <a:spcAft>
        <a:spcPct val="0"/>
      </a:spcAft>
      <a:buFont typeface="Monotype Sorts" pitchFamily="2" charset="2"/>
      <a:buChar char="3"/>
      <a:defRPr sz="1200" kern="1200">
        <a:solidFill>
          <a:schemeClr val="tx1"/>
        </a:solidFill>
        <a:latin typeface="Times New Roman" pitchFamily="18" charset="0"/>
        <a:ea typeface="+mn-ea"/>
        <a:cs typeface="Arial" charset="0"/>
      </a:defRPr>
    </a:lvl4pPr>
    <a:lvl5pPr marL="2057400" indent="-228600" algn="l" rtl="0" eaLnBrk="0" fontAlgn="base" hangingPunct="0">
      <a:spcBef>
        <a:spcPct val="30000"/>
      </a:spcBef>
      <a:spcAft>
        <a:spcPct val="0"/>
      </a:spcAft>
      <a:buChar char="•"/>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1685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02182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13</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Design intent – robust guidelines for equipment design with inherent safety built-in</a:t>
            </a:r>
          </a:p>
          <a:p>
            <a:pPr marL="800100" lvl="1"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How are the specifications and design basis documentation maintained?</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Managing change – change is inevitable, how do you control it?</a:t>
            </a:r>
          </a:p>
          <a:p>
            <a:pPr marL="800100" lvl="1"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Proper approval level, risk understood, timeline defined, personnel informed, documentation updated</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Robust operating and maintenance practices and procedures </a:t>
            </a:r>
          </a:p>
          <a:p>
            <a:pPr marL="800100" lvl="1"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are all aspects of the operation covered by procedures? Start-up, shutdown, emergency response, opening process equipment? </a:t>
            </a:r>
          </a:p>
          <a:p>
            <a:pPr marL="800100" lvl="1"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How are these procedures maintained?</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Emergency preparedness – are you prepared if something goes wrong? How do you interact with affected parties outside of your company?</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Ongoing Risk Evaluation - Develop a method to evaluate risk</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How to determine probability associated with the outcome of a defined scenario or failure mode</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How to determine the magnitude of the consequence and impacts to people, assets and environment</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Ongoing Risk Mitigation with finite resources - Define how to compare risks, who needs to be involved in approving continued operations, define solutions that eliminate, prevent or mitigate escalation</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Highest risks get the most focus and resources</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The higher the risk, the higher the level of authority required to approve continued operation</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Risk mitigated to as low as reasonably practicable, ALARP</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Risk communication – Define who and how to communicate risks to affected personnel</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Personnel who interact with the risk need to know about and understand the nature of the risk</a:t>
            </a:r>
          </a:p>
          <a:p>
            <a:pPr marL="800100" lvl="1"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These same people can provide insights into mitigations</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Personnel capability and competency – are my people capable and competent at doing their jobs?</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Regulatory compliance – what is expected by the jurisdiction we operate in?</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Investigations – if something does go wrong, how do you prevent it from happening again?</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Can this be proactive vs reactive?</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Who sets the expectations to makes this all happen?</a:t>
            </a:r>
          </a:p>
          <a:p>
            <a:pPr eaLnBrk="1" hangingPunct="1"/>
            <a:endParaRPr lang="en-US" dirty="0" smtClean="0">
              <a:latin typeface="Times New Roman" charset="0"/>
            </a:endParaRPr>
          </a:p>
        </p:txBody>
      </p:sp>
    </p:spTree>
    <p:extLst>
      <p:ext uri="{BB962C8B-B14F-4D97-AF65-F5344CB8AC3E}">
        <p14:creationId xmlns:p14="http://schemas.microsoft.com/office/powerpoint/2010/main" val="320744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14</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0" indent="0">
              <a:lnSpc>
                <a:spcPct val="80000"/>
              </a:lnSpc>
              <a:buNone/>
            </a:pPr>
            <a:r>
              <a:rPr lang="en-US" altLang="en-US" b="1" dirty="0">
                <a:latin typeface="Arial" charset="0"/>
              </a:rPr>
              <a:t>Importance of OIMS</a:t>
            </a:r>
            <a:endParaRPr lang="en-US" altLang="en-US" dirty="0">
              <a:latin typeface="Arial" charset="0"/>
            </a:endParaRPr>
          </a:p>
          <a:p>
            <a:pPr>
              <a:lnSpc>
                <a:spcPct val="80000"/>
              </a:lnSpc>
            </a:pPr>
            <a:r>
              <a:rPr lang="en-US" altLang="en-US" dirty="0"/>
              <a:t>“ExxonMobil’s approach to ensuring integrity in our operations was fundamentally influenced by the 1989 Valdez oil spill.  The accident triggered a re-evaluation of our understanding of risk management at a fundamental level.  Today, a comprehensive Framework - called the Operations Integrity Management System (OIMS) - underpins every operating decision we make.”</a:t>
            </a:r>
          </a:p>
        </p:txBody>
      </p:sp>
    </p:spTree>
    <p:extLst>
      <p:ext uri="{BB962C8B-B14F-4D97-AF65-F5344CB8AC3E}">
        <p14:creationId xmlns:p14="http://schemas.microsoft.com/office/powerpoint/2010/main" val="1880468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9452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16</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eaLnBrk="1" hangingPunct="1"/>
            <a:endParaRPr lang="en-US" smtClean="0">
              <a:latin typeface="Times New Roman" charset="0"/>
            </a:endParaRPr>
          </a:p>
        </p:txBody>
      </p:sp>
    </p:spTree>
    <p:extLst>
      <p:ext uri="{BB962C8B-B14F-4D97-AF65-F5344CB8AC3E}">
        <p14:creationId xmlns:p14="http://schemas.microsoft.com/office/powerpoint/2010/main" val="395397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2091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98079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19</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0" indent="0">
              <a:buNone/>
            </a:pPr>
            <a:r>
              <a:rPr lang="en-US" altLang="en-US" sz="900" b="1" dirty="0">
                <a:latin typeface="Arial" charset="0"/>
              </a:rPr>
              <a:t>Let’s talk about some of the elements that you’ve learned about in </a:t>
            </a:r>
            <a:r>
              <a:rPr lang="en-US" altLang="en-US" sz="900" b="1" dirty="0" err="1">
                <a:latin typeface="Arial" charset="0"/>
              </a:rPr>
              <a:t>Engg</a:t>
            </a:r>
            <a:r>
              <a:rPr lang="en-US" altLang="en-US" sz="900" b="1" dirty="0">
                <a:latin typeface="Arial" charset="0"/>
              </a:rPr>
              <a:t> 404.  What are some of the key aspects of the element?  What objectives do you think the element is trying to achieve? </a:t>
            </a:r>
          </a:p>
          <a:p>
            <a:pPr marL="0" indent="0">
              <a:buNone/>
            </a:pPr>
            <a:endParaRPr lang="en-US" altLang="en-US" sz="900" dirty="0">
              <a:latin typeface="Arial" charset="0"/>
            </a:endParaRPr>
          </a:p>
          <a:p>
            <a:pPr marL="0" indent="0">
              <a:lnSpc>
                <a:spcPct val="80000"/>
              </a:lnSpc>
              <a:buNone/>
            </a:pPr>
            <a:endParaRPr lang="en-US" dirty="0" smtClean="0">
              <a:latin typeface="Times New Roman" charset="0"/>
            </a:endParaRPr>
          </a:p>
        </p:txBody>
      </p:sp>
    </p:spTree>
    <p:extLst>
      <p:ext uri="{BB962C8B-B14F-4D97-AF65-F5344CB8AC3E}">
        <p14:creationId xmlns:p14="http://schemas.microsoft.com/office/powerpoint/2010/main" val="177329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20</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0" indent="0">
              <a:buNone/>
            </a:pPr>
            <a:r>
              <a:rPr lang="en-US" altLang="en-US" sz="900" dirty="0">
                <a:latin typeface="Arial" charset="0"/>
              </a:rPr>
              <a:t>Ask the questions – give 1 minute to confer with their </a:t>
            </a:r>
            <a:r>
              <a:rPr lang="en-US" altLang="en-US" sz="900" dirty="0" err="1">
                <a:latin typeface="Arial" charset="0"/>
              </a:rPr>
              <a:t>neighbours</a:t>
            </a:r>
            <a:r>
              <a:rPr lang="en-US" altLang="en-US" sz="900" dirty="0">
                <a:latin typeface="Arial" charset="0"/>
              </a:rPr>
              <a:t> then ask for feedback.  Look for answers to include things like:</a:t>
            </a:r>
          </a:p>
          <a:p>
            <a:pPr marL="231549" indent="-231549">
              <a:buFontTx/>
              <a:buChar char="-"/>
            </a:pPr>
            <a:r>
              <a:rPr lang="en-US" altLang="en-US" sz="900" dirty="0">
                <a:latin typeface="Arial" charset="0"/>
              </a:rPr>
              <a:t>Review and steward incidents and near misses with root causes associated with leadership</a:t>
            </a:r>
          </a:p>
          <a:p>
            <a:pPr marL="231549" indent="-231549">
              <a:buFontTx/>
              <a:buChar char="-"/>
            </a:pPr>
            <a:r>
              <a:rPr lang="en-US" altLang="en-US" sz="900" dirty="0">
                <a:latin typeface="Arial" charset="0"/>
              </a:rPr>
              <a:t>Review and steward how we are executing our planned risk assessments, status of incident follow-ups, prior assessment follow-ups</a:t>
            </a:r>
          </a:p>
          <a:p>
            <a:pPr marL="231549" indent="-231549">
              <a:buFontTx/>
              <a:buChar char="-"/>
            </a:pPr>
            <a:r>
              <a:rPr lang="en-US" altLang="en-US" sz="900" dirty="0">
                <a:latin typeface="Arial" charset="0"/>
              </a:rPr>
              <a:t>Process safety, Injury, environmental, security and health performance metrics</a:t>
            </a:r>
          </a:p>
          <a:p>
            <a:pPr marL="231549" indent="-231549">
              <a:buFontTx/>
              <a:buChar char="-"/>
            </a:pPr>
            <a:r>
              <a:rPr lang="en-US" altLang="en-US" sz="900" dirty="0">
                <a:latin typeface="Arial" charset="0"/>
              </a:rPr>
              <a:t>Field tour completions – leadership presence in the organization is planned and results/completions are measured</a:t>
            </a:r>
          </a:p>
          <a:p>
            <a:pPr marL="231549" indent="-231549">
              <a:buFontTx/>
              <a:buChar char="-"/>
            </a:pPr>
            <a:endParaRPr lang="en-US" altLang="en-US" sz="900" dirty="0">
              <a:latin typeface="Arial" charset="0"/>
            </a:endParaRPr>
          </a:p>
          <a:p>
            <a:pPr marL="231549" indent="-231549">
              <a:buFontTx/>
              <a:buChar char="-"/>
            </a:pPr>
            <a:endParaRPr lang="en-US" altLang="en-US" sz="900" dirty="0">
              <a:latin typeface="Arial" charset="0"/>
            </a:endParaRPr>
          </a:p>
          <a:p>
            <a:pPr marL="0" indent="0">
              <a:lnSpc>
                <a:spcPct val="80000"/>
              </a:lnSpc>
              <a:buNone/>
            </a:pPr>
            <a:endParaRPr lang="en-US" dirty="0" smtClean="0">
              <a:latin typeface="Times New Roman" charset="0"/>
            </a:endParaRPr>
          </a:p>
        </p:txBody>
      </p:sp>
    </p:spTree>
    <p:extLst>
      <p:ext uri="{BB962C8B-B14F-4D97-AF65-F5344CB8AC3E}">
        <p14:creationId xmlns:p14="http://schemas.microsoft.com/office/powerpoint/2010/main" val="2437789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21</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231549" indent="-231549">
              <a:buFontTx/>
              <a:buChar char="-"/>
            </a:pPr>
            <a:r>
              <a:rPr lang="en-US" altLang="en-US" sz="900" dirty="0">
                <a:latin typeface="Arial" charset="0"/>
              </a:rPr>
              <a:t>Annual assessments of managing system – internal team supplemented with external assessors yearly and an externally led assessment every 3 years.</a:t>
            </a:r>
          </a:p>
          <a:p>
            <a:pPr marL="231549" indent="-231549">
              <a:buFontTx/>
              <a:buChar char="-"/>
            </a:pPr>
            <a:r>
              <a:rPr lang="en-US" altLang="en-US" sz="900" dirty="0">
                <a:latin typeface="Arial" charset="0"/>
              </a:rPr>
              <a:t>Regular review and stewardship of open follow-ups from past assessments for each OIMS element with site management</a:t>
            </a:r>
          </a:p>
          <a:p>
            <a:pPr marL="231549" indent="-231549">
              <a:buFontTx/>
              <a:buChar char="-"/>
            </a:pPr>
            <a:r>
              <a:rPr lang="en-US" altLang="en-US" sz="900" dirty="0">
                <a:latin typeface="Arial" charset="0"/>
              </a:rPr>
              <a:t>Review and steward leadership tour results</a:t>
            </a:r>
          </a:p>
          <a:p>
            <a:pPr marL="231549" indent="-231549">
              <a:buFontTx/>
              <a:buChar char="-"/>
            </a:pPr>
            <a:r>
              <a:rPr lang="en-US" altLang="en-US" sz="900" dirty="0">
                <a:latin typeface="Arial" charset="0"/>
              </a:rPr>
              <a:t>Management participates in other sites assessments for global alignment of management team</a:t>
            </a:r>
          </a:p>
          <a:p>
            <a:pPr marL="231549" indent="-231549">
              <a:buFontTx/>
              <a:buChar char="-"/>
            </a:pPr>
            <a:r>
              <a:rPr lang="en-US" altLang="en-US" sz="900" dirty="0">
                <a:latin typeface="Arial" charset="0"/>
              </a:rPr>
              <a:t>Review risk assessment recommendations status</a:t>
            </a:r>
          </a:p>
        </p:txBody>
      </p:sp>
    </p:spTree>
    <p:extLst>
      <p:ext uri="{BB962C8B-B14F-4D97-AF65-F5344CB8AC3E}">
        <p14:creationId xmlns:p14="http://schemas.microsoft.com/office/powerpoint/2010/main" val="27326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5"/>
          <p:cNvSpPr>
            <a:spLocks noGrp="1" noChangeArrowheads="1"/>
          </p:cNvSpPr>
          <p:nvPr>
            <p:ph type="hdr" sz="quarter"/>
          </p:nvPr>
        </p:nvSpPr>
        <p:spPr>
          <a:noFill/>
        </p:spPr>
        <p:txBody>
          <a:bodyPr/>
          <a:lstStyle>
            <a:lvl1pPr defTabSz="920200">
              <a:defRPr sz="2300" b="1">
                <a:solidFill>
                  <a:schemeClr val="bg1"/>
                </a:solidFill>
                <a:latin typeface="Arial Narrow" pitchFamily="34" charset="0"/>
              </a:defRPr>
            </a:lvl1pPr>
            <a:lvl2pPr marL="723787" indent="-278379" defTabSz="920200">
              <a:defRPr sz="2300" b="1">
                <a:solidFill>
                  <a:schemeClr val="bg1"/>
                </a:solidFill>
                <a:latin typeface="Arial Narrow" pitchFamily="34" charset="0"/>
              </a:defRPr>
            </a:lvl2pPr>
            <a:lvl3pPr marL="1113518" indent="-222703" defTabSz="920200">
              <a:defRPr sz="2300" b="1">
                <a:solidFill>
                  <a:schemeClr val="bg1"/>
                </a:solidFill>
                <a:latin typeface="Arial Narrow" pitchFamily="34" charset="0"/>
              </a:defRPr>
            </a:lvl3pPr>
            <a:lvl4pPr marL="1558926" indent="-222703" defTabSz="920200">
              <a:defRPr sz="2300" b="1">
                <a:solidFill>
                  <a:schemeClr val="bg1"/>
                </a:solidFill>
                <a:latin typeface="Arial Narrow" pitchFamily="34" charset="0"/>
              </a:defRPr>
            </a:lvl4pPr>
            <a:lvl5pPr marL="2004334" indent="-222703" defTabSz="920200">
              <a:defRPr sz="2300" b="1">
                <a:solidFill>
                  <a:schemeClr val="bg1"/>
                </a:solidFill>
                <a:latin typeface="Arial Narrow" pitchFamily="34" charset="0"/>
              </a:defRPr>
            </a:lvl5pPr>
            <a:lvl6pPr marL="2449741"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149"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556"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964"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altLang="en-US" sz="1000" b="0">
                <a:solidFill>
                  <a:schemeClr val="tx1"/>
                </a:solidFill>
                <a:latin typeface="Arial" pitchFamily="34" charset="0"/>
              </a:rPr>
              <a:t>ExxonMobil </a:t>
            </a:r>
          </a:p>
        </p:txBody>
      </p:sp>
      <p:sp>
        <p:nvSpPr>
          <p:cNvPr id="37891" name="Rectangle 47"/>
          <p:cNvSpPr>
            <a:spLocks noGrp="1" noChangeArrowheads="1"/>
          </p:cNvSpPr>
          <p:nvPr>
            <p:ph type="ftr" sz="quarter" idx="4"/>
          </p:nvPr>
        </p:nvSpPr>
        <p:spPr>
          <a:noFill/>
        </p:spPr>
        <p:txBody>
          <a:bodyPr/>
          <a:lstStyle>
            <a:lvl1pPr defTabSz="920200">
              <a:defRPr sz="2300" b="1">
                <a:solidFill>
                  <a:schemeClr val="bg1"/>
                </a:solidFill>
                <a:latin typeface="Arial Narrow" pitchFamily="34" charset="0"/>
              </a:defRPr>
            </a:lvl1pPr>
            <a:lvl2pPr marL="723787" indent="-278379" defTabSz="920200">
              <a:defRPr sz="2300" b="1">
                <a:solidFill>
                  <a:schemeClr val="bg1"/>
                </a:solidFill>
                <a:latin typeface="Arial Narrow" pitchFamily="34" charset="0"/>
              </a:defRPr>
            </a:lvl2pPr>
            <a:lvl3pPr marL="1113518" indent="-222703" defTabSz="920200">
              <a:defRPr sz="2300" b="1">
                <a:solidFill>
                  <a:schemeClr val="bg1"/>
                </a:solidFill>
                <a:latin typeface="Arial Narrow" pitchFamily="34" charset="0"/>
              </a:defRPr>
            </a:lvl3pPr>
            <a:lvl4pPr marL="1558926" indent="-222703" defTabSz="920200">
              <a:defRPr sz="2300" b="1">
                <a:solidFill>
                  <a:schemeClr val="bg1"/>
                </a:solidFill>
                <a:latin typeface="Arial Narrow" pitchFamily="34" charset="0"/>
              </a:defRPr>
            </a:lvl4pPr>
            <a:lvl5pPr marL="2004334" indent="-222703" defTabSz="920200">
              <a:defRPr sz="2300" b="1">
                <a:solidFill>
                  <a:schemeClr val="bg1"/>
                </a:solidFill>
                <a:latin typeface="Arial Narrow" pitchFamily="34" charset="0"/>
              </a:defRPr>
            </a:lvl5pPr>
            <a:lvl6pPr marL="2449741"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149"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556"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964"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altLang="en-US" sz="1000" b="0">
                <a:solidFill>
                  <a:schemeClr val="tx1"/>
                </a:solidFill>
                <a:latin typeface="Arial" pitchFamily="34" charset="0"/>
              </a:rPr>
              <a:t>Oct., 2002</a:t>
            </a:r>
          </a:p>
        </p:txBody>
      </p:sp>
      <p:sp>
        <p:nvSpPr>
          <p:cNvPr id="37892" name="Rectangle 48"/>
          <p:cNvSpPr>
            <a:spLocks noGrp="1" noChangeArrowheads="1"/>
          </p:cNvSpPr>
          <p:nvPr>
            <p:ph type="sldNum" sz="quarter" idx="5"/>
          </p:nvPr>
        </p:nvSpPr>
        <p:spPr>
          <a:noFill/>
        </p:spPr>
        <p:txBody>
          <a:bodyPr/>
          <a:lstStyle>
            <a:lvl1pPr defTabSz="920200">
              <a:defRPr sz="2300" b="1">
                <a:solidFill>
                  <a:schemeClr val="bg1"/>
                </a:solidFill>
                <a:latin typeface="Arial Narrow" pitchFamily="34" charset="0"/>
              </a:defRPr>
            </a:lvl1pPr>
            <a:lvl2pPr marL="723787" indent="-278379" defTabSz="920200">
              <a:defRPr sz="2300" b="1">
                <a:solidFill>
                  <a:schemeClr val="bg1"/>
                </a:solidFill>
                <a:latin typeface="Arial Narrow" pitchFamily="34" charset="0"/>
              </a:defRPr>
            </a:lvl2pPr>
            <a:lvl3pPr marL="1113518" indent="-222703" defTabSz="920200">
              <a:defRPr sz="2300" b="1">
                <a:solidFill>
                  <a:schemeClr val="bg1"/>
                </a:solidFill>
                <a:latin typeface="Arial Narrow" pitchFamily="34" charset="0"/>
              </a:defRPr>
            </a:lvl3pPr>
            <a:lvl4pPr marL="1558926" indent="-222703" defTabSz="920200">
              <a:defRPr sz="2300" b="1">
                <a:solidFill>
                  <a:schemeClr val="bg1"/>
                </a:solidFill>
                <a:latin typeface="Arial Narrow" pitchFamily="34" charset="0"/>
              </a:defRPr>
            </a:lvl4pPr>
            <a:lvl5pPr marL="2004334" indent="-222703" defTabSz="920200">
              <a:defRPr sz="2300" b="1">
                <a:solidFill>
                  <a:schemeClr val="bg1"/>
                </a:solidFill>
                <a:latin typeface="Arial Narrow" pitchFamily="34" charset="0"/>
              </a:defRPr>
            </a:lvl5pPr>
            <a:lvl6pPr marL="2449741"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149"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556"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964" indent="-222703" algn="ctr" defTabSz="920200"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altLang="en-US" sz="1000" b="0">
                <a:solidFill>
                  <a:schemeClr val="tx1"/>
                </a:solidFill>
                <a:latin typeface="Arial" pitchFamily="34" charset="0"/>
              </a:rPr>
              <a:t>Page </a:t>
            </a:r>
            <a:fld id="{80538000-48AA-4440-908B-17301DEEB49C}" type="slidenum">
              <a:rPr lang="en-US" altLang="en-US" sz="1000" b="0">
                <a:solidFill>
                  <a:schemeClr val="tx1"/>
                </a:solidFill>
                <a:latin typeface="Arial" pitchFamily="34" charset="0"/>
              </a:rPr>
              <a:pPr/>
              <a:t>2</a:t>
            </a:fld>
            <a:endParaRPr lang="en-US" altLang="en-US" sz="1000" b="0">
              <a:solidFill>
                <a:schemeClr val="tx1"/>
              </a:solidFill>
              <a:latin typeface="Arial" pitchFamily="34" charset="0"/>
            </a:endParaRPr>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p:spPr>
        <p:txBody>
          <a:bodyPr/>
          <a:lstStyle/>
          <a:p>
            <a:pPr eaLnBrk="1" hangingPunct="1"/>
            <a:endParaRPr lang="en-US" altLang="en-US" smtClean="0">
              <a:cs typeface="Arial" pitchFamily="34" charset="0"/>
            </a:endParaRPr>
          </a:p>
        </p:txBody>
      </p:sp>
    </p:spTree>
    <p:extLst>
      <p:ext uri="{BB962C8B-B14F-4D97-AF65-F5344CB8AC3E}">
        <p14:creationId xmlns:p14="http://schemas.microsoft.com/office/powerpoint/2010/main" val="252579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22</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0" indent="0">
              <a:buNone/>
            </a:pPr>
            <a:r>
              <a:rPr lang="en-US" altLang="en-US" sz="900" dirty="0">
                <a:latin typeface="Arial" charset="0"/>
              </a:rPr>
              <a:t>Ask the questions – give 1 minute to confer with their </a:t>
            </a:r>
            <a:r>
              <a:rPr lang="en-US" altLang="en-US" sz="900" dirty="0" err="1">
                <a:latin typeface="Arial" charset="0"/>
              </a:rPr>
              <a:t>neighbours</a:t>
            </a:r>
            <a:r>
              <a:rPr lang="en-US" altLang="en-US" sz="900" dirty="0">
                <a:latin typeface="Arial" charset="0"/>
              </a:rPr>
              <a:t> then ask for feedback.  Look for answers to include things like:</a:t>
            </a:r>
          </a:p>
          <a:p>
            <a:pPr marL="231549" indent="-231549">
              <a:buFontTx/>
              <a:buChar char="-"/>
            </a:pPr>
            <a:r>
              <a:rPr lang="en-US" altLang="en-US" sz="900" dirty="0">
                <a:latin typeface="Arial" charset="0"/>
              </a:rPr>
              <a:t>Proper level of authorization for the change</a:t>
            </a:r>
          </a:p>
          <a:p>
            <a:pPr marL="231549" indent="-231549">
              <a:buFontTx/>
              <a:buChar char="-"/>
            </a:pPr>
            <a:r>
              <a:rPr lang="en-US" altLang="en-US" sz="900" dirty="0">
                <a:latin typeface="Arial" charset="0"/>
              </a:rPr>
              <a:t>Proper assessment of the risk the change poses</a:t>
            </a:r>
          </a:p>
          <a:p>
            <a:pPr marL="231549" indent="-231549">
              <a:buFontTx/>
              <a:buChar char="-"/>
            </a:pPr>
            <a:r>
              <a:rPr lang="en-US" altLang="en-US" sz="900" dirty="0">
                <a:latin typeface="Arial" charset="0"/>
              </a:rPr>
              <a:t>Review of any standards and regulations that would apply to the change</a:t>
            </a:r>
          </a:p>
          <a:p>
            <a:pPr marL="231549" indent="-231549">
              <a:buFontTx/>
              <a:buChar char="-"/>
            </a:pPr>
            <a:r>
              <a:rPr lang="en-US" altLang="en-US" sz="900" dirty="0">
                <a:latin typeface="Arial" charset="0"/>
              </a:rPr>
              <a:t>Communication and training required for the organization to understand the change</a:t>
            </a:r>
          </a:p>
          <a:p>
            <a:pPr marL="231549" indent="-231549">
              <a:buFontTx/>
              <a:buChar char="-"/>
            </a:pPr>
            <a:r>
              <a:rPr lang="en-US" altLang="en-US" sz="900" dirty="0">
                <a:latin typeface="Arial" charset="0"/>
              </a:rPr>
              <a:t>Time line for the change – temporary, permanent, start and end date</a:t>
            </a:r>
          </a:p>
          <a:p>
            <a:pPr marL="231549" indent="-231549">
              <a:buFontTx/>
              <a:buChar char="-"/>
            </a:pPr>
            <a:endParaRPr lang="en-US" altLang="en-US" sz="900" dirty="0">
              <a:latin typeface="Arial" charset="0"/>
            </a:endParaRPr>
          </a:p>
          <a:p>
            <a:pPr marL="0" indent="0">
              <a:lnSpc>
                <a:spcPct val="80000"/>
              </a:lnSpc>
              <a:buNone/>
            </a:pPr>
            <a:endParaRPr lang="en-US" dirty="0" smtClean="0">
              <a:latin typeface="Times New Roman" charset="0"/>
            </a:endParaRPr>
          </a:p>
        </p:txBody>
      </p:sp>
    </p:spTree>
    <p:extLst>
      <p:ext uri="{BB962C8B-B14F-4D97-AF65-F5344CB8AC3E}">
        <p14:creationId xmlns:p14="http://schemas.microsoft.com/office/powerpoint/2010/main" val="3114691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ExxonMobil </a:t>
            </a:r>
          </a:p>
        </p:txBody>
      </p:sp>
      <p:sp>
        <p:nvSpPr>
          <p:cNvPr id="3993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Oct., 2002</a:t>
            </a:r>
          </a:p>
        </p:txBody>
      </p:sp>
      <p:sp>
        <p:nvSpPr>
          <p:cNvPr id="3994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charset="0"/>
              <a:defRPr sz="2300" b="1">
                <a:solidFill>
                  <a:schemeClr val="bg1"/>
                </a:solidFill>
                <a:latin typeface="Arial Narrow" pitchFamily="34" charset="0"/>
              </a:defRPr>
            </a:lvl9pPr>
          </a:lstStyle>
          <a:p>
            <a:r>
              <a:rPr lang="en-US" sz="1000" b="0">
                <a:solidFill>
                  <a:schemeClr val="tx1"/>
                </a:solidFill>
                <a:latin typeface="Arial" charset="0"/>
              </a:rPr>
              <a:t>Page </a:t>
            </a:r>
            <a:fld id="{D24A31D1-E1B8-47FD-A3D7-8D6C14E6442E}" type="slidenum">
              <a:rPr lang="en-US" sz="1000" b="0">
                <a:solidFill>
                  <a:schemeClr val="tx1"/>
                </a:solidFill>
                <a:latin typeface="Arial" charset="0"/>
              </a:rPr>
              <a:pPr/>
              <a:t>23</a:t>
            </a:fld>
            <a:endParaRPr lang="en-US" sz="1000" b="0">
              <a:solidFill>
                <a:schemeClr val="tx1"/>
              </a:solidFill>
              <a:latin typeface="Arial"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p:spPr>
        <p:txBody>
          <a:bodyPr/>
          <a:lstStyle/>
          <a:p>
            <a:pPr marL="0" indent="0">
              <a:buNone/>
            </a:pPr>
            <a:r>
              <a:rPr lang="en-US" altLang="en-US" sz="900" dirty="0">
                <a:latin typeface="Arial" charset="0"/>
              </a:rPr>
              <a:t>Ask the questions – give 1 minute to confer with their </a:t>
            </a:r>
            <a:r>
              <a:rPr lang="en-US" altLang="en-US" sz="900" dirty="0" err="1">
                <a:latin typeface="Arial" charset="0"/>
              </a:rPr>
              <a:t>neighbours</a:t>
            </a:r>
            <a:r>
              <a:rPr lang="en-US" altLang="en-US" sz="900" dirty="0">
                <a:latin typeface="Arial" charset="0"/>
              </a:rPr>
              <a:t> then ask for feedback.  Look for answers to include things like:</a:t>
            </a:r>
          </a:p>
          <a:p>
            <a:pPr marL="231549" indent="-231549">
              <a:buFontTx/>
              <a:buChar char="-"/>
            </a:pPr>
            <a:r>
              <a:rPr lang="en-US" altLang="en-US" sz="900" dirty="0">
                <a:latin typeface="Arial" charset="0"/>
              </a:rPr>
              <a:t>Defined investigation protocol – assess the potential learning value of each incident to ensure correct level of investigation is completed</a:t>
            </a:r>
          </a:p>
          <a:p>
            <a:pPr marL="231549" indent="-231549">
              <a:buFontTx/>
              <a:buChar char="-"/>
            </a:pPr>
            <a:r>
              <a:rPr lang="en-US" altLang="en-US" sz="900" dirty="0">
                <a:latin typeface="Arial" charset="0"/>
              </a:rPr>
              <a:t>Trained investigation leaders</a:t>
            </a:r>
          </a:p>
          <a:p>
            <a:pPr marL="231549" indent="-231549">
              <a:buFontTx/>
              <a:buChar char="-"/>
            </a:pPr>
            <a:r>
              <a:rPr lang="en-US" altLang="en-US" sz="900" dirty="0">
                <a:latin typeface="Arial" charset="0"/>
              </a:rPr>
              <a:t>Key Steps to investigations:</a:t>
            </a:r>
          </a:p>
          <a:p>
            <a:pPr marL="694647" lvl="1" indent="-231549">
              <a:buFontTx/>
              <a:buChar char="-"/>
            </a:pPr>
            <a:r>
              <a:rPr lang="en-US" altLang="en-US" sz="900" dirty="0">
                <a:latin typeface="Arial" charset="0"/>
              </a:rPr>
              <a:t>Assemble investigation team – ID team leader, gather involved personnel</a:t>
            </a:r>
          </a:p>
          <a:p>
            <a:pPr marL="694647" lvl="1" indent="-231549">
              <a:buFontTx/>
              <a:buChar char="-"/>
            </a:pPr>
            <a:r>
              <a:rPr lang="en-US" altLang="en-US" sz="900" dirty="0">
                <a:latin typeface="Arial" charset="0"/>
              </a:rPr>
              <a:t>Gather facts</a:t>
            </a:r>
          </a:p>
          <a:p>
            <a:pPr marL="694647" lvl="1" indent="-231549">
              <a:buFontTx/>
              <a:buChar char="-"/>
            </a:pPr>
            <a:r>
              <a:rPr lang="en-US" altLang="en-US" sz="900" dirty="0">
                <a:latin typeface="Arial" charset="0"/>
              </a:rPr>
              <a:t>Define timeline and develop description of incident/near miss</a:t>
            </a:r>
          </a:p>
          <a:p>
            <a:pPr marL="694647" lvl="1" indent="-231549">
              <a:buFontTx/>
              <a:buChar char="-"/>
            </a:pPr>
            <a:r>
              <a:rPr lang="en-US" altLang="en-US" sz="900" dirty="0">
                <a:latin typeface="Arial" charset="0"/>
              </a:rPr>
              <a:t>Identify direct causes</a:t>
            </a:r>
          </a:p>
          <a:p>
            <a:pPr marL="694647" lvl="1" indent="-231549">
              <a:buFontTx/>
              <a:buChar char="-"/>
            </a:pPr>
            <a:r>
              <a:rPr lang="en-US" altLang="en-US" sz="900" dirty="0">
                <a:latin typeface="Arial" charset="0"/>
              </a:rPr>
              <a:t>Identify root causes that led to the direct cause to occur – techniques range from simple “5 why” to more advanced tools like tap root and CFWT</a:t>
            </a:r>
          </a:p>
          <a:p>
            <a:pPr marL="694647" lvl="1" indent="-231549">
              <a:buFontTx/>
              <a:buChar char="-"/>
            </a:pPr>
            <a:r>
              <a:rPr lang="en-US" altLang="en-US" sz="900" dirty="0">
                <a:latin typeface="Arial" charset="0"/>
              </a:rPr>
              <a:t>Identify solutions to address root causes</a:t>
            </a:r>
          </a:p>
          <a:p>
            <a:pPr marL="0" indent="0">
              <a:lnSpc>
                <a:spcPct val="80000"/>
              </a:lnSpc>
              <a:buNone/>
            </a:pPr>
            <a:endParaRPr lang="en-US" dirty="0" smtClean="0">
              <a:latin typeface="Times New Roman" charset="0"/>
            </a:endParaRPr>
          </a:p>
        </p:txBody>
      </p:sp>
    </p:spTree>
    <p:extLst>
      <p:ext uri="{BB962C8B-B14F-4D97-AF65-F5344CB8AC3E}">
        <p14:creationId xmlns:p14="http://schemas.microsoft.com/office/powerpoint/2010/main" val="3993074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ExxonMobil </a:t>
            </a:r>
          </a:p>
        </p:txBody>
      </p:sp>
      <p:sp>
        <p:nvSpPr>
          <p:cNvPr id="5017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Oct., 2002</a:t>
            </a:r>
          </a:p>
        </p:txBody>
      </p:sp>
      <p:sp>
        <p:nvSpPr>
          <p:cNvPr id="5018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Page </a:t>
            </a:r>
            <a:fld id="{2D09B544-D682-4BCE-BEA5-05ABB4D797F2}" type="slidenum">
              <a:rPr lang="en-US" sz="1000" b="0">
                <a:solidFill>
                  <a:schemeClr val="tx1"/>
                </a:solidFill>
                <a:latin typeface="Arial" pitchFamily="34" charset="0"/>
              </a:rPr>
              <a:pPr/>
              <a:t>24</a:t>
            </a:fld>
            <a:endParaRPr lang="en-US" sz="1000" b="0">
              <a:solidFill>
                <a:schemeClr val="tx1"/>
              </a:solidFill>
              <a:latin typeface="Arial" pitchFamily="34" charset="0"/>
            </a:endParaRPr>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p:spPr>
        <p:txBody>
          <a:bodyPr/>
          <a:lstStyle/>
          <a:p>
            <a:pPr eaLnBrk="1" hangingPunct="1"/>
            <a:r>
              <a:rPr lang="en-US" dirty="0" smtClean="0">
                <a:cs typeface="Arial" pitchFamily="34" charset="0"/>
              </a:rPr>
              <a:t>If there are any questions please feel free to ask and I’ll answer them</a:t>
            </a:r>
            <a:r>
              <a:rPr lang="en-US" baseline="0" dirty="0" smtClean="0">
                <a:cs typeface="Arial" pitchFamily="34" charset="0"/>
              </a:rPr>
              <a:t> the best I can</a:t>
            </a:r>
          </a:p>
          <a:p>
            <a:pPr eaLnBrk="1" hangingPunct="1"/>
            <a:r>
              <a:rPr lang="en-US" baseline="0" dirty="0" smtClean="0">
                <a:cs typeface="Arial" pitchFamily="34" charset="0"/>
              </a:rPr>
              <a:t>If no,</a:t>
            </a:r>
          </a:p>
          <a:p>
            <a:pPr lvl="1" eaLnBrk="1" hangingPunct="1"/>
            <a:r>
              <a:rPr lang="en-US" baseline="0" dirty="0" smtClean="0">
                <a:cs typeface="Arial" pitchFamily="34" charset="0"/>
              </a:rPr>
              <a:t>I’ll hand it back to your professor (John) to get you geared up for the refinery tour. Enjoy your tour!</a:t>
            </a:r>
            <a:endParaRPr lang="en-US" dirty="0" smtClean="0">
              <a:cs typeface="Arial" pitchFamily="34" charset="0"/>
            </a:endParaRPr>
          </a:p>
        </p:txBody>
      </p:sp>
    </p:spTree>
    <p:extLst>
      <p:ext uri="{BB962C8B-B14F-4D97-AF65-F5344CB8AC3E}">
        <p14:creationId xmlns:p14="http://schemas.microsoft.com/office/powerpoint/2010/main" val="3619244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5"/>
          <p:cNvSpPr>
            <a:spLocks noGrp="1" noChangeArrowheads="1"/>
          </p:cNvSpPr>
          <p:nvPr>
            <p:ph type="hdr" sz="quarter"/>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ExxonMobil </a:t>
            </a:r>
          </a:p>
        </p:txBody>
      </p:sp>
      <p:sp>
        <p:nvSpPr>
          <p:cNvPr id="50179" name="Rectangle 47"/>
          <p:cNvSpPr>
            <a:spLocks noGrp="1" noChangeArrowheads="1"/>
          </p:cNvSpPr>
          <p:nvPr>
            <p:ph type="ftr" sz="quarter" idx="4"/>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Oct., 2002</a:t>
            </a:r>
          </a:p>
        </p:txBody>
      </p:sp>
      <p:sp>
        <p:nvSpPr>
          <p:cNvPr id="50180" name="Rectangle 48"/>
          <p:cNvSpPr>
            <a:spLocks noGrp="1" noChangeArrowheads="1"/>
          </p:cNvSpPr>
          <p:nvPr>
            <p:ph type="sldNum" sz="quarter" idx="5"/>
          </p:nvPr>
        </p:nvSpPr>
        <p:spPr>
          <a:noFill/>
        </p:spPr>
        <p:txBody>
          <a:bodyPr/>
          <a:lstStyle>
            <a:lvl1pPr defTabSz="920166">
              <a:defRPr sz="2300" b="1">
                <a:solidFill>
                  <a:schemeClr val="bg1"/>
                </a:solidFill>
                <a:latin typeface="Arial Narrow" pitchFamily="34" charset="0"/>
              </a:defRPr>
            </a:lvl1pPr>
            <a:lvl2pPr marL="723761" indent="-278369" defTabSz="920166">
              <a:defRPr sz="2300" b="1">
                <a:solidFill>
                  <a:schemeClr val="bg1"/>
                </a:solidFill>
                <a:latin typeface="Arial Narrow" pitchFamily="34" charset="0"/>
              </a:defRPr>
            </a:lvl2pPr>
            <a:lvl3pPr marL="1113477" indent="-222695" defTabSz="920166">
              <a:defRPr sz="2300" b="1">
                <a:solidFill>
                  <a:schemeClr val="bg1"/>
                </a:solidFill>
                <a:latin typeface="Arial Narrow" pitchFamily="34" charset="0"/>
              </a:defRPr>
            </a:lvl3pPr>
            <a:lvl4pPr marL="1558868" indent="-222695" defTabSz="920166">
              <a:defRPr sz="2300" b="1">
                <a:solidFill>
                  <a:schemeClr val="bg1"/>
                </a:solidFill>
                <a:latin typeface="Arial Narrow" pitchFamily="34" charset="0"/>
              </a:defRPr>
            </a:lvl4pPr>
            <a:lvl5pPr marL="2004260" indent="-222695" defTabSz="920166">
              <a:defRPr sz="2300" b="1">
                <a:solidFill>
                  <a:schemeClr val="bg1"/>
                </a:solidFill>
                <a:latin typeface="Arial Narrow" pitchFamily="34" charset="0"/>
              </a:defRPr>
            </a:lvl5pPr>
            <a:lvl6pPr marL="244965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6pPr>
            <a:lvl7pPr marL="2895040"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7pPr>
            <a:lvl8pPr marL="334043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8pPr>
            <a:lvl9pPr marL="3785822" indent="-222695" algn="ctr" defTabSz="920166" eaLnBrk="0" fontAlgn="base" hangingPunct="0">
              <a:lnSpc>
                <a:spcPct val="87000"/>
              </a:lnSpc>
              <a:spcBef>
                <a:spcPct val="50000"/>
              </a:spcBef>
              <a:spcAft>
                <a:spcPct val="0"/>
              </a:spcAft>
              <a:buClr>
                <a:srgbClr val="000822"/>
              </a:buClr>
              <a:buFont typeface="Arial" pitchFamily="34" charset="0"/>
              <a:defRPr sz="2300" b="1">
                <a:solidFill>
                  <a:schemeClr val="bg1"/>
                </a:solidFill>
                <a:latin typeface="Arial Narrow" pitchFamily="34" charset="0"/>
              </a:defRPr>
            </a:lvl9pPr>
          </a:lstStyle>
          <a:p>
            <a:r>
              <a:rPr lang="en-US" sz="1000" b="0">
                <a:solidFill>
                  <a:schemeClr val="tx1"/>
                </a:solidFill>
                <a:latin typeface="Arial" pitchFamily="34" charset="0"/>
              </a:rPr>
              <a:t>Page </a:t>
            </a:r>
            <a:fld id="{2D09B544-D682-4BCE-BEA5-05ABB4D797F2}" type="slidenum">
              <a:rPr lang="en-US" sz="1000" b="0">
                <a:solidFill>
                  <a:schemeClr val="tx1"/>
                </a:solidFill>
                <a:latin typeface="Arial" pitchFamily="34" charset="0"/>
              </a:rPr>
              <a:pPr/>
              <a:t>25</a:t>
            </a:fld>
            <a:endParaRPr lang="en-US" sz="1000" b="0">
              <a:solidFill>
                <a:schemeClr val="tx1"/>
              </a:solidFill>
              <a:latin typeface="Arial" pitchFamily="34" charset="0"/>
            </a:endParaRPr>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357849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290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80583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136" y="4363352"/>
            <a:ext cx="5425086" cy="4503539"/>
          </a:xfrm>
        </p:spPr>
        <p:txBody>
          <a:bodyPr/>
          <a:lstStyle/>
          <a:p>
            <a:pPr marL="180403" lvl="1" indent="-180403">
              <a:spcAft>
                <a:spcPts val="377"/>
              </a:spcAft>
              <a:buFont typeface="Arial" panose="020B0604020202020204" pitchFamily="34" charset="0"/>
              <a:buChar char="•"/>
            </a:pPr>
            <a:r>
              <a:rPr lang="en-US" dirty="0" smtClean="0">
                <a:latin typeface="Arial" panose="020B0604020202020204" pitchFamily="34" charset="0"/>
                <a:cs typeface="Arial" panose="020B0604020202020204" pitchFamily="34" charset="0"/>
              </a:rPr>
              <a:t>Operating in the area since 1948.</a:t>
            </a:r>
            <a:endParaRPr lang="en-US" dirty="0">
              <a:latin typeface="Arial" panose="020B0604020202020204" pitchFamily="34" charset="0"/>
              <a:cs typeface="Arial" panose="020B0604020202020204" pitchFamily="34" charset="0"/>
            </a:endParaRPr>
          </a:p>
          <a:p>
            <a:pPr marL="180403" lvl="1" indent="-180403">
              <a:spcAft>
                <a:spcPts val="377"/>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Current refinery as we know it today opened in 1976.</a:t>
            </a:r>
            <a:endParaRPr lang="en-US" dirty="0">
              <a:latin typeface="Arial" panose="020B0604020202020204" pitchFamily="34" charset="0"/>
              <a:cs typeface="Arial" panose="020B0604020202020204" pitchFamily="34" charset="0"/>
            </a:endParaRPr>
          </a:p>
          <a:p>
            <a:pPr marL="180403" lvl="1" indent="-180403">
              <a:spcAft>
                <a:spcPts val="377"/>
              </a:spcAft>
              <a:buFont typeface="Arial" panose="020B0604020202020204" pitchFamily="34" charset="0"/>
              <a:buChar char="•"/>
            </a:pPr>
            <a:r>
              <a:rPr kumimoji="1" lang="en-US" altLang="ja-JP" kern="0" dirty="0" smtClean="0">
                <a:latin typeface="Arial" pitchFamily="34" charset="0"/>
                <a:ea typeface="MS PGothic" pitchFamily="34" charset="-128"/>
                <a:cs typeface="Arial" panose="020B0604020202020204" pitchFamily="34" charset="0"/>
              </a:rPr>
              <a:t>Being a land-locked refinery means we have to source locally, mostly from our upstream operations in Alberta.</a:t>
            </a:r>
            <a:endParaRPr kumimoji="1" lang="en-US" altLang="ja-JP" kern="0" dirty="0">
              <a:latin typeface="Arial" pitchFamily="34" charset="0"/>
              <a:ea typeface="MS PGothic" pitchFamily="34" charset="-128"/>
              <a:cs typeface="Arial" panose="020B0604020202020204" pitchFamily="34" charset="0"/>
            </a:endParaRPr>
          </a:p>
          <a:p>
            <a:pPr marL="180403" lvl="1" indent="-180403">
              <a:spcAft>
                <a:spcPts val="377"/>
              </a:spcAft>
              <a:buFont typeface="Arial" panose="020B0604020202020204" pitchFamily="34" charset="0"/>
              <a:buChar char="•"/>
            </a:pPr>
            <a:r>
              <a:rPr kumimoji="1" lang="en-US" kern="0" dirty="0" smtClean="0">
                <a:latin typeface="Arial" pitchFamily="34" charset="0"/>
                <a:ea typeface="MS PGothic" pitchFamily="34" charset="-128"/>
                <a:cs typeface="Arial" panose="020B0604020202020204" pitchFamily="34" charset="0"/>
              </a:rPr>
              <a:t>To give you a sense of the scale and scope of our operation:</a:t>
            </a:r>
            <a:endParaRPr kumimoji="1" lang="en-US" kern="0" dirty="0">
              <a:latin typeface="Arial" pitchFamily="34" charset="0"/>
              <a:ea typeface="MS PGothic" pitchFamily="34" charset="-128"/>
              <a:cs typeface="Arial" panose="020B0604020202020204" pitchFamily="34" charset="0"/>
            </a:endParaRPr>
          </a:p>
          <a:p>
            <a:pPr marL="469043" lvl="2" indent="-180403">
              <a:spcAft>
                <a:spcPts val="377"/>
              </a:spcAft>
              <a:buFont typeface="Arial" panose="020B0604020202020204" pitchFamily="34" charset="0"/>
              <a:buChar char="•"/>
            </a:pPr>
            <a:r>
              <a:rPr lang="en-US" dirty="0" smtClean="0">
                <a:latin typeface="Arial" panose="020B0604020202020204" pitchFamily="34" charset="0"/>
                <a:cs typeface="Arial" panose="020B0604020202020204" pitchFamily="34" charset="0"/>
              </a:rPr>
              <a:t>Approximately 30% of western Canada’s refining capacity</a:t>
            </a:r>
            <a:endParaRPr lang="en-US" dirty="0">
              <a:latin typeface="Arial" panose="020B0604020202020204" pitchFamily="34" charset="0"/>
              <a:cs typeface="Arial" panose="020B0604020202020204" pitchFamily="34" charset="0"/>
            </a:endParaRPr>
          </a:p>
          <a:p>
            <a:pPr marL="469043" lvl="2" indent="-180403">
              <a:spcAft>
                <a:spcPts val="377"/>
              </a:spcAft>
              <a:buFont typeface="Arial" panose="020B0604020202020204" pitchFamily="34" charset="0"/>
              <a:buChar char="•"/>
            </a:pPr>
            <a:r>
              <a:rPr lang="en-US" dirty="0" smtClean="0">
                <a:latin typeface="Arial" panose="020B0604020202020204" pitchFamily="34" charset="0"/>
                <a:cs typeface="Arial" panose="020B0604020202020204" pitchFamily="34" charset="0"/>
              </a:rPr>
              <a:t>Manufacture a full</a:t>
            </a:r>
            <a:r>
              <a:rPr lang="en-CA" dirty="0" smtClean="0">
                <a:latin typeface="Arial" panose="020B0604020202020204" pitchFamily="34" charset="0"/>
                <a:cs typeface="Arial" panose="020B0604020202020204" pitchFamily="34" charset="0"/>
              </a:rPr>
              <a:t> range of gasoline, diesel, aviation fuels, asphalts, and liquid petroleum gases</a:t>
            </a:r>
            <a:endParaRPr lang="en-CA" dirty="0">
              <a:latin typeface="Arial" panose="020B0604020202020204" pitchFamily="34" charset="0"/>
              <a:cs typeface="Arial" panose="020B0604020202020204" pitchFamily="34" charset="0"/>
            </a:endParaRPr>
          </a:p>
          <a:p>
            <a:pPr marL="469043" lvl="2" indent="-180403">
              <a:spcAft>
                <a:spcPts val="377"/>
              </a:spcAft>
              <a:buFont typeface="Arial" panose="020B0604020202020204" pitchFamily="34" charset="0"/>
              <a:buChar char="•"/>
            </a:pPr>
            <a:r>
              <a:rPr lang="en-US" dirty="0" smtClean="0">
                <a:latin typeface="Arial" panose="020B0604020202020204" pitchFamily="34" charset="0"/>
                <a:cs typeface="Arial" panose="020B0604020202020204" pitchFamily="34" charset="0"/>
              </a:rPr>
              <a:t>Process ~ 200,000 barrels of crude oil per day</a:t>
            </a:r>
            <a:endParaRPr lang="en-US" dirty="0">
              <a:latin typeface="Arial" panose="020B0604020202020204" pitchFamily="34" charset="0"/>
              <a:cs typeface="Arial" panose="020B0604020202020204" pitchFamily="34" charset="0"/>
            </a:endParaRPr>
          </a:p>
          <a:p>
            <a:pPr marL="0" lvl="2">
              <a:spcAft>
                <a:spcPts val="564"/>
              </a:spcAft>
            </a:pPr>
            <a:r>
              <a:rPr lang="en-US"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¾ of the production is transportation fuel so that  equals about 	500K fill-ups per day</a:t>
            </a:r>
          </a:p>
          <a:p>
            <a:pPr marL="469043" lvl="2" indent="-180403" defTabSz="533188">
              <a:spcAft>
                <a:spcPts val="377"/>
              </a:spcAft>
              <a:buFont typeface="Arial" panose="020B0604020202020204" pitchFamily="34" charset="0"/>
              <a:buChar char="•"/>
              <a:tabLst>
                <a:tab pos="832853" algn="l"/>
              </a:tabLst>
            </a:pPr>
            <a:r>
              <a:rPr lang="en-US" dirty="0" smtClean="0">
                <a:latin typeface="Arial" panose="020B0604020202020204" pitchFamily="34" charset="0"/>
                <a:cs typeface="Arial" panose="020B0604020202020204" pitchFamily="34" charset="0"/>
              </a:rPr>
              <a:t>Supply area from northern Ontario to BC; NWT to northern US </a:t>
            </a:r>
            <a:endParaRPr lang="en-US" dirty="0">
              <a:latin typeface="Arial" panose="020B0604020202020204" pitchFamily="34" charset="0"/>
              <a:cs typeface="Arial" panose="020B0604020202020204" pitchFamily="34" charset="0"/>
            </a:endParaRPr>
          </a:p>
          <a:p>
            <a:pPr marL="469043" lvl="2" indent="-180403" defTabSz="533188">
              <a:spcAft>
                <a:spcPts val="377"/>
              </a:spcAft>
              <a:buFont typeface="Arial" panose="020B0604020202020204" pitchFamily="34" charset="0"/>
              <a:buChar char="•"/>
              <a:tabLst>
                <a:tab pos="832853" algn="l"/>
              </a:tabLst>
            </a:pPr>
            <a:r>
              <a:rPr kumimoji="1" lang="en-US" kern="0" dirty="0" smtClean="0">
                <a:latin typeface="Arial" pitchFamily="34" charset="0"/>
                <a:ea typeface="MS PGothic" pitchFamily="34" charset="-128"/>
                <a:cs typeface="Arial" panose="020B0604020202020204" pitchFamily="34" charset="0"/>
              </a:rPr>
              <a:t>Each year we spend about $500M to operate the refinery and invest an additional $100M in capital improvements.</a:t>
            </a:r>
            <a:endParaRPr kumimoji="1" lang="en-US" kern="0" dirty="0">
              <a:latin typeface="Arial" pitchFamily="34" charset="0"/>
              <a:ea typeface="MS PGothic" pitchFamily="34" charset="-128"/>
              <a:cs typeface="Arial" panose="020B0604020202020204" pitchFamily="34" charset="0"/>
            </a:endParaRPr>
          </a:p>
          <a:p>
            <a:pPr marL="174865" lvl="1" indent="-180403" defTabSz="533188">
              <a:spcAft>
                <a:spcPts val="377"/>
              </a:spcAft>
              <a:buFont typeface="Arial" panose="020B0604020202020204" pitchFamily="34" charset="0"/>
              <a:buChar char="•"/>
              <a:tabLst>
                <a:tab pos="832853" algn="l"/>
              </a:tabLst>
            </a:pPr>
            <a:r>
              <a:rPr kumimoji="1" lang="en-US" kern="0" dirty="0" smtClean="0">
                <a:latin typeface="Arial" pitchFamily="34" charset="0"/>
                <a:ea typeface="MS PGothic" pitchFamily="34" charset="-128"/>
                <a:cs typeface="Arial" panose="020B0604020202020204" pitchFamily="34" charset="0"/>
              </a:rPr>
              <a:t>We have a large employee base with approximately 450 full</a:t>
            </a:r>
            <a:r>
              <a:rPr kumimoji="1" lang="en-US" kern="0" baseline="0" dirty="0" smtClean="0">
                <a:latin typeface="Arial" pitchFamily="34" charset="0"/>
                <a:ea typeface="MS PGothic" pitchFamily="34" charset="-128"/>
                <a:cs typeface="Arial" panose="020B0604020202020204" pitchFamily="34" charset="0"/>
              </a:rPr>
              <a:t> time</a:t>
            </a:r>
            <a:r>
              <a:rPr kumimoji="1" lang="en-US" kern="0" dirty="0" smtClean="0">
                <a:latin typeface="Arial" pitchFamily="34" charset="0"/>
                <a:ea typeface="MS PGothic" pitchFamily="34" charset="-128"/>
                <a:cs typeface="Arial" panose="020B0604020202020204" pitchFamily="34" charset="0"/>
              </a:rPr>
              <a:t> employees and 500 contractors. </a:t>
            </a:r>
            <a:endParaRPr kumimoji="1" lang="en-US" kern="0" dirty="0">
              <a:latin typeface="Arial" pitchFamily="34" charset="0"/>
              <a:ea typeface="MS PGothic" pitchFamily="34" charset="-128"/>
              <a:cs typeface="Arial" panose="020B0604020202020204" pitchFamily="34" charset="0"/>
            </a:endParaRPr>
          </a:p>
          <a:p>
            <a:pPr marL="180403" lvl="1" indent="-180403" defTabSz="533188">
              <a:spcAft>
                <a:spcPts val="377"/>
              </a:spcAft>
              <a:buFont typeface="Arial" panose="020B0604020202020204" pitchFamily="34" charset="0"/>
              <a:buChar char="•"/>
              <a:tabLst>
                <a:tab pos="832853" algn="l"/>
              </a:tabLst>
            </a:pPr>
            <a:r>
              <a:rPr kumimoji="1" lang="en-US" kern="0" dirty="0" smtClean="0">
                <a:latin typeface="Arial" pitchFamily="34" charset="0"/>
                <a:ea typeface="MS PGothic" pitchFamily="34" charset="-128"/>
                <a:cs typeface="Arial" panose="020B0604020202020204" pitchFamily="34" charset="0"/>
              </a:rPr>
              <a:t>That number can climb to 2,000 coming through the</a:t>
            </a:r>
            <a:r>
              <a:rPr kumimoji="1" lang="en-US" kern="0" baseline="0" dirty="0" smtClean="0">
                <a:latin typeface="Arial" pitchFamily="34" charset="0"/>
                <a:ea typeface="MS PGothic" pitchFamily="34" charset="-128"/>
                <a:cs typeface="Arial" panose="020B0604020202020204" pitchFamily="34" charset="0"/>
              </a:rPr>
              <a:t> gates daily </a:t>
            </a:r>
            <a:r>
              <a:rPr kumimoji="1" lang="en-US" kern="0" dirty="0" smtClean="0">
                <a:latin typeface="Arial" pitchFamily="34" charset="0"/>
                <a:ea typeface="MS PGothic" pitchFamily="34" charset="-128"/>
                <a:cs typeface="Arial" panose="020B0604020202020204" pitchFamily="34" charset="0"/>
              </a:rPr>
              <a:t>during special projects and maintenance shutdowns.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9EC3AE7-E7CD-3E40-8A99-1203D93D3F3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702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Retail - the Esso/Mobil brand fuel sold at retail stations</a:t>
            </a:r>
          </a:p>
          <a:p>
            <a:r>
              <a:rPr lang="en-US" sz="1200" kern="1200" dirty="0" smtClean="0">
                <a:solidFill>
                  <a:schemeClr val="tx1"/>
                </a:solidFill>
                <a:effectLst/>
                <a:latin typeface="Arial"/>
                <a:ea typeface="+mn-ea"/>
                <a:cs typeface="+mn-cs"/>
              </a:rPr>
              <a:t>Wholesale - fuel sold to customers that resell the fuel under their own brand (UFA, Husky, Centex, Super Save)</a:t>
            </a:r>
          </a:p>
          <a:p>
            <a:r>
              <a:rPr lang="en-US" sz="1200" kern="1200" dirty="0" smtClean="0">
                <a:solidFill>
                  <a:schemeClr val="tx1"/>
                </a:solidFill>
                <a:effectLst/>
                <a:latin typeface="Arial"/>
                <a:ea typeface="+mn-ea"/>
                <a:cs typeface="+mn-cs"/>
              </a:rPr>
              <a:t>Esso Branded Resellers - bulk fuel companies that have signed long term deals that allow them to use the Esso brand.  They are exclusively supplied by Imperial.</a:t>
            </a:r>
          </a:p>
          <a:p>
            <a:r>
              <a:rPr lang="en-US" sz="1200" kern="1200" dirty="0" err="1" smtClean="0">
                <a:solidFill>
                  <a:schemeClr val="tx1"/>
                </a:solidFill>
                <a:effectLst/>
                <a:latin typeface="Arial"/>
                <a:ea typeface="+mn-ea"/>
                <a:cs typeface="+mn-cs"/>
              </a:rPr>
              <a:t>Ind</a:t>
            </a:r>
            <a:r>
              <a:rPr lang="en-US" sz="1200" kern="1200" dirty="0" smtClean="0">
                <a:solidFill>
                  <a:schemeClr val="tx1"/>
                </a:solidFill>
                <a:effectLst/>
                <a:latin typeface="Arial"/>
                <a:ea typeface="+mn-ea"/>
                <a:cs typeface="+mn-cs"/>
              </a:rPr>
              <a:t> and </a:t>
            </a:r>
            <a:r>
              <a:rPr lang="en-US" sz="1200" kern="1200" dirty="0" err="1" smtClean="0">
                <a:solidFill>
                  <a:schemeClr val="tx1"/>
                </a:solidFill>
                <a:effectLst/>
                <a:latin typeface="Arial"/>
                <a:ea typeface="+mn-ea"/>
                <a:cs typeface="+mn-cs"/>
              </a:rPr>
              <a:t>Comm</a:t>
            </a:r>
            <a:r>
              <a:rPr lang="en-US" sz="1200" kern="1200" dirty="0" smtClean="0">
                <a:solidFill>
                  <a:schemeClr val="tx1"/>
                </a:solidFill>
                <a:effectLst/>
                <a:latin typeface="Arial"/>
                <a:ea typeface="+mn-ea"/>
                <a:cs typeface="+mn-cs"/>
              </a:rPr>
              <a:t> - end user customers such as Prairie Mines, CP, CN, Teck Coal</a:t>
            </a:r>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5999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4045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2221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0A4E8-3F5C-41EA-8890-5579CC4948E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3850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44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9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570" y="2459814"/>
            <a:ext cx="3443100" cy="1934839"/>
          </a:xfrm>
          <a:prstGeom prst="rect">
            <a:avLst/>
          </a:prstGeom>
        </p:spPr>
      </p:pic>
    </p:spTree>
    <p:extLst>
      <p:ext uri="{BB962C8B-B14F-4D97-AF65-F5344CB8AC3E}">
        <p14:creationId xmlns:p14="http://schemas.microsoft.com/office/powerpoint/2010/main" val="103930277"/>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grpSp>
        <p:nvGrpSpPr>
          <p:cNvPr id="2" name="Group 1"/>
          <p:cNvGrpSpPr/>
          <p:nvPr/>
        </p:nvGrpSpPr>
        <p:grpSpPr>
          <a:xfrm>
            <a:off x="1" y="1"/>
            <a:ext cx="7167262" cy="6869874"/>
            <a:chOff x="1" y="1515683"/>
            <a:chExt cx="5501331" cy="5342317"/>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1766765"/>
            <a:ext cx="5082429" cy="3860473"/>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1403005"/>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1558861232"/>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grpSp>
        <p:nvGrpSpPr>
          <p:cNvPr id="2" name="Group 1"/>
          <p:cNvGrpSpPr/>
          <p:nvPr/>
        </p:nvGrpSpPr>
        <p:grpSpPr>
          <a:xfrm>
            <a:off x="1" y="0"/>
            <a:ext cx="7167264" cy="6869876"/>
            <a:chOff x="1" y="1515683"/>
            <a:chExt cx="5501331" cy="5342317"/>
          </a:xfrm>
        </p:grpSpPr>
        <p:sp>
          <p:nvSpPr>
            <p:cNvPr id="14" name="Rectangle 13"/>
            <p:cNvSpPr/>
            <p:nvPr userDrawn="1"/>
          </p:nvSpPr>
          <p:spPr>
            <a:xfrm>
              <a:off x="1" y="1515683"/>
              <a:ext cx="4968874" cy="5342317"/>
            </a:xfrm>
            <a:prstGeom prst="rect">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1766765"/>
            <a:ext cx="5082429" cy="3860473"/>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1403005"/>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777697050"/>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grpSp>
        <p:nvGrpSpPr>
          <p:cNvPr id="4" name="Group 3"/>
          <p:cNvGrpSpPr/>
          <p:nvPr/>
        </p:nvGrpSpPr>
        <p:grpSpPr>
          <a:xfrm>
            <a:off x="2" y="1350394"/>
            <a:ext cx="9144000" cy="5531355"/>
            <a:chOff x="2" y="1326644"/>
            <a:chExt cx="9144000" cy="5531355"/>
          </a:xfrm>
        </p:grpSpPr>
        <p:sp>
          <p:nvSpPr>
            <p:cNvPr id="14" name="Rectangle 13"/>
            <p:cNvSpPr/>
            <p:nvPr userDrawn="1"/>
          </p:nvSpPr>
          <p:spPr>
            <a:xfrm rot="16200000">
              <a:off x="2114409" y="-171594"/>
              <a:ext cx="4915187" cy="9143999"/>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2967662"/>
            <a:ext cx="6327302" cy="2647002"/>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641624"/>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155676001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grpSp>
        <p:nvGrpSpPr>
          <p:cNvPr id="4" name="Group 3"/>
          <p:cNvGrpSpPr/>
          <p:nvPr/>
        </p:nvGrpSpPr>
        <p:grpSpPr>
          <a:xfrm>
            <a:off x="2" y="1350394"/>
            <a:ext cx="9144000" cy="5531355"/>
            <a:chOff x="2" y="1326644"/>
            <a:chExt cx="9144000" cy="5531355"/>
          </a:xfrm>
        </p:grpSpPr>
        <p:sp>
          <p:nvSpPr>
            <p:cNvPr id="14" name="Rectangle 13"/>
            <p:cNvSpPr/>
            <p:nvPr userDrawn="1"/>
          </p:nvSpPr>
          <p:spPr>
            <a:xfrm rot="16200000">
              <a:off x="2114409" y="-171594"/>
              <a:ext cx="4915187" cy="9143999"/>
            </a:xfrm>
            <a:prstGeom prst="rect">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2967662"/>
            <a:ext cx="6327302" cy="2647002"/>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641624"/>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4020161664"/>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Image 1">
    <p:spTree>
      <p:nvGrpSpPr>
        <p:cNvPr id="1" name=""/>
        <p:cNvGrpSpPr/>
        <p:nvPr/>
      </p:nvGrpSpPr>
      <p:grpSpPr>
        <a:xfrm>
          <a:off x="0" y="0"/>
          <a:ext cx="0" cy="0"/>
          <a:chOff x="0" y="0"/>
          <a:chExt cx="0" cy="0"/>
        </a:xfrm>
      </p:grpSpPr>
      <p:pic>
        <p:nvPicPr>
          <p:cNvPr id="18" name="Picture 17" descr="image_fp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728" y="1535558"/>
            <a:ext cx="5224272" cy="5346192"/>
          </a:xfrm>
          <a:prstGeom prst="rect">
            <a:avLst/>
          </a:prstGeom>
        </p:spPr>
      </p:pic>
      <p:grpSp>
        <p:nvGrpSpPr>
          <p:cNvPr id="17" name="Group 16"/>
          <p:cNvGrpSpPr/>
          <p:nvPr/>
        </p:nvGrpSpPr>
        <p:grpSpPr>
          <a:xfrm>
            <a:off x="0" y="23750"/>
            <a:ext cx="9144000" cy="6858000"/>
            <a:chOff x="0" y="0"/>
            <a:chExt cx="9144000" cy="6858000"/>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3783474116"/>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Image 2">
    <p:spTree>
      <p:nvGrpSpPr>
        <p:cNvPr id="1" name=""/>
        <p:cNvGrpSpPr/>
        <p:nvPr/>
      </p:nvGrpSpPr>
      <p:grpSpPr>
        <a:xfrm>
          <a:off x="0" y="0"/>
          <a:ext cx="0" cy="0"/>
          <a:chOff x="0" y="0"/>
          <a:chExt cx="0" cy="0"/>
        </a:xfrm>
      </p:grpSpPr>
      <p:pic>
        <p:nvPicPr>
          <p:cNvPr id="18" name="Picture 17" descr="image_fp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728" y="1535558"/>
            <a:ext cx="5224272" cy="5346192"/>
          </a:xfrm>
          <a:prstGeom prst="rect">
            <a:avLst/>
          </a:prstGeom>
        </p:spPr>
      </p:pic>
      <p:grpSp>
        <p:nvGrpSpPr>
          <p:cNvPr id="17" name="Group 16"/>
          <p:cNvGrpSpPr/>
          <p:nvPr/>
        </p:nvGrpSpPr>
        <p:grpSpPr>
          <a:xfrm>
            <a:off x="0" y="23750"/>
            <a:ext cx="9144000" cy="6858000"/>
            <a:chOff x="0" y="0"/>
            <a:chExt cx="9144000" cy="6858000"/>
          </a:xfrm>
        </p:grpSpPr>
        <p:sp>
          <p:nvSpPr>
            <p:cNvPr id="14" name="Rectangle 13"/>
            <p:cNvSpPr/>
            <p:nvPr userDrawn="1"/>
          </p:nvSpPr>
          <p:spPr>
            <a:xfrm>
              <a:off x="1" y="1515683"/>
              <a:ext cx="4968874" cy="5342317"/>
            </a:xfrm>
            <a:prstGeom prst="rect">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800" b="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Tree>
    <p:extLst>
      <p:ext uri="{BB962C8B-B14F-4D97-AF65-F5344CB8AC3E}">
        <p14:creationId xmlns:p14="http://schemas.microsoft.com/office/powerpoint/2010/main" val="2569243688"/>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Text Black">
    <p:spTree>
      <p:nvGrpSpPr>
        <p:cNvPr id="1" name=""/>
        <p:cNvGrpSpPr/>
        <p:nvPr/>
      </p:nvGrpSpPr>
      <p:grpSpPr>
        <a:xfrm>
          <a:off x="0" y="0"/>
          <a:ext cx="0" cy="0"/>
          <a:chOff x="0" y="0"/>
          <a:chExt cx="0" cy="0"/>
        </a:xfrm>
      </p:grpSpPr>
      <p:sp>
        <p:nvSpPr>
          <p:cNvPr id="3"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tx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924876201"/>
      </p:ext>
    </p:extLst>
  </p:cSld>
  <p:clrMapOvr>
    <a:overrideClrMapping bg1="lt1" tx1="dk1" bg2="lt2" tx2="dk2" accent1="accent1" accent2="accent2" accent3="accent3" accent4="accent4" accent5="accent5" accent6="accent6" hlink="hlink" folHlink="folHlink"/>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Text Blue">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tx2"/>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947758909"/>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Blue">
    <p:bg>
      <p:bgPr>
        <a:solidFill>
          <a:schemeClr val="tx2"/>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513211047"/>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Text Vermillion">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3"/>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530571724"/>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Text Violet">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5"/>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110647222"/>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tx2"/>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481864537"/>
      </p:ext>
    </p:extLst>
  </p:cSld>
  <p:clrMapOvr>
    <a:overrideClrMapping bg1="lt1" tx1="dk1" bg2="lt2" tx2="dk2" accent1="accent1" accent2="accent2" accent3="accent3" accent4="accent4" accent5="accent5" accent6="accent6" hlink="hlink" folHlink="folHlink"/>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Divider Medium Blue">
    <p:bg>
      <p:bgPr>
        <a:solidFill>
          <a:srgbClr val="008CD1"/>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4113710628"/>
      </p:ext>
    </p:extLst>
  </p:cSld>
  <p:clrMapOvr>
    <a:overrideClrMapping bg1="lt1" tx1="dk1" bg2="lt2" tx2="dk2" accent1="accent1" accent2="accent2" accent3="accent3" accent4="accent4" accent5="accent5" accent6="accent6" hlink="hlink" folHlink="folHlink"/>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ivider Vermillion">
    <p:bg>
      <p:bgPr>
        <a:solidFill>
          <a:schemeClr val="accent3"/>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3303789087"/>
      </p:ext>
    </p:extLst>
  </p:cSld>
  <p:clrMapOvr>
    <a:overrideClrMapping bg1="lt1" tx1="dk1" bg2="lt2" tx2="dk2" accent1="accent1" accent2="accent2" accent3="accent3" accent4="accent4" accent5="accent5" accent6="accent6" hlink="hlink" folHlink="folHlink"/>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Orange">
    <p:bg>
      <p:bgPr>
        <a:solidFill>
          <a:schemeClr val="accent4"/>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4213798024"/>
      </p:ext>
    </p:extLst>
  </p:cSld>
  <p:clrMapOvr>
    <a:overrideClrMapping bg1="lt1" tx1="dk1" bg2="lt2" tx2="dk2" accent1="accent1" accent2="accent2" accent3="accent3" accent4="accent4" accent5="accent5" accent6="accent6" hlink="hlink" folHlink="folHlink"/>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Violet">
    <p:bg>
      <p:bgPr>
        <a:solidFill>
          <a:schemeClr val="accent5"/>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4235555447"/>
      </p:ext>
    </p:extLst>
  </p:cSld>
  <p:clrMapOvr>
    <a:overrideClrMapping bg1="lt1" tx1="dk1" bg2="lt2" tx2="dk2" accent1="accent1" accent2="accent2" accent3="accent3" accent4="accent4" accent5="accent5" accent6="accent6" hlink="hlink" folHlink="folHlink"/>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Purple">
    <p:bg>
      <p:bgPr>
        <a:solidFill>
          <a:schemeClr val="accent6"/>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3450189864"/>
      </p:ext>
    </p:extLst>
  </p:cSld>
  <p:clrMapOvr>
    <a:overrideClrMapping bg1="lt1" tx1="dk1" bg2="lt2" tx2="dk2" accent1="accent1" accent2="accent2" accent3="accent3" accent4="accent4" accent5="accent5" accent6="accent6" hlink="hlink" folHlink="folHlink"/>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Key Messaging Blue">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69161847"/>
      </p:ext>
    </p:extLst>
  </p:cSld>
  <p:clrMapOvr>
    <a:overrideClrMapping bg1="lt1" tx1="dk1" bg2="lt2" tx2="dk2" accent1="accent1" accent2="accent2" accent3="accent3" accent4="accent4" accent5="accent5" accent6="accent6" hlink="hlink" folHlink="folHlink"/>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Key Messaging Medium Blue">
    <p:bg>
      <p:bgPr>
        <a:solidFill>
          <a:srgbClr val="008CD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52765098"/>
      </p:ext>
    </p:extLst>
  </p:cSld>
  <p:clrMapOvr>
    <a:overrideClrMapping bg1="lt1" tx1="dk1" bg2="lt2" tx2="dk2" accent1="accent1" accent2="accent2" accent3="accent3" accent4="accent4" accent5="accent5" accent6="accent6" hlink="hlink" folHlink="folHlink"/>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and Content Medium Blue">
    <p:bg>
      <p:bgPr>
        <a:solidFill>
          <a:srgbClr val="008CD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882693331"/>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rgbClr val="000000"/>
                </a:solidFill>
              </a:defRPr>
            </a:lvl1pPr>
            <a:lvl2pPr marL="1588" indent="0">
              <a:buNone/>
              <a:defRPr sz="4400">
                <a:solidFill>
                  <a:srgbClr val="000000"/>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33583257"/>
      </p:ext>
    </p:extLst>
  </p:cSld>
  <p:clrMapOvr>
    <a:overrideClrMapping bg1="lt1" tx1="dk1" bg2="lt2" tx2="dk2" accent1="accent1" accent2="accent2" accent3="accent3" accent4="accent4" accent5="accent5" accent6="accent6" hlink="hlink" folHlink="folHlink"/>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Content with Image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9144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13623703"/>
      </p:ext>
    </p:extLst>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ontent with 2 Images">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2"/>
          </p:nvPr>
        </p:nvSpPr>
        <p:spPr>
          <a:xfrm>
            <a:off x="4572000"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7095205"/>
      </p:ext>
    </p:extLst>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l" eaLnBrk="1" fontAlgn="auto" hangingPunct="1">
              <a:lnSpc>
                <a:spcPct val="100000"/>
              </a:lnSpc>
              <a:spcBef>
                <a:spcPts val="0"/>
              </a:spcBef>
              <a:spcAft>
                <a:spcPts val="0"/>
              </a:spcAft>
              <a:buClrTx/>
              <a:buFontTx/>
              <a:buNone/>
            </a:pPr>
            <a:fld id="{E79FF7AE-8773-49E4-8F51-8F43401B30A4}" type="datetime1">
              <a:rPr lang="en-US" sz="1800" b="0" smtClean="0">
                <a:solidFill>
                  <a:srgbClr val="000000"/>
                </a:solidFill>
                <a:latin typeface="Arial"/>
              </a:rPr>
              <a:pPr algn="l" eaLnBrk="1" fontAlgn="auto" hangingPunct="1">
                <a:lnSpc>
                  <a:spcPct val="100000"/>
                </a:lnSpc>
                <a:spcBef>
                  <a:spcPts val="0"/>
                </a:spcBef>
                <a:spcAft>
                  <a:spcPts val="0"/>
                </a:spcAft>
                <a:buClrTx/>
                <a:buFontTx/>
                <a:buNone/>
              </a:pPr>
              <a:t>12/4/2019</a:t>
            </a:fld>
            <a:endParaRPr lang="en-US" sz="1800" b="0">
              <a:solidFill>
                <a:srgbClr val="000000"/>
              </a:solidFill>
              <a:latin typeface="Aria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l" eaLnBrk="1" fontAlgn="auto" hangingPunct="1">
              <a:lnSpc>
                <a:spcPct val="100000"/>
              </a:lnSpc>
              <a:spcBef>
                <a:spcPts val="0"/>
              </a:spcBef>
              <a:spcAft>
                <a:spcPts val="0"/>
              </a:spcAft>
              <a:buClrTx/>
              <a:buFontTx/>
              <a:buNone/>
            </a:pPr>
            <a:endParaRPr lang="en-US" sz="1800" b="0">
              <a:solidFill>
                <a:srgbClr val="000000"/>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l" eaLnBrk="1" fontAlgn="auto" hangingPunct="1">
              <a:lnSpc>
                <a:spcPct val="100000"/>
              </a:lnSpc>
              <a:spcBef>
                <a:spcPts val="0"/>
              </a:spcBef>
              <a:spcAft>
                <a:spcPts val="0"/>
              </a:spcAft>
              <a:buClrTx/>
              <a:buFontTx/>
              <a:buNone/>
            </a:pPr>
            <a:fld id="{75F209C4-A1C3-4C48-90E8-80A3C9BDBC99}" type="slidenum">
              <a:rPr lang="en-US" sz="1800" b="0" smtClean="0">
                <a:solidFill>
                  <a:srgbClr val="000000"/>
                </a:solidFill>
                <a:latin typeface="Arial"/>
              </a:rPr>
              <a:pPr algn="l" eaLnBrk="1" fontAlgn="auto" hangingPunct="1">
                <a:lnSpc>
                  <a:spcPct val="100000"/>
                </a:lnSpc>
                <a:spcBef>
                  <a:spcPts val="0"/>
                </a:spcBef>
                <a:spcAft>
                  <a:spcPts val="0"/>
                </a:spcAft>
                <a:buClrTx/>
                <a:buFontTx/>
                <a:buNone/>
              </a:pPr>
              <a:t>‹#›</a:t>
            </a:fld>
            <a:endParaRPr lang="en-US" sz="1800" b="0">
              <a:solidFill>
                <a:srgbClr val="000000"/>
              </a:solidFill>
              <a:latin typeface="Arial"/>
            </a:endParaRPr>
          </a:p>
        </p:txBody>
      </p:sp>
    </p:spTree>
    <p:extLst>
      <p:ext uri="{BB962C8B-B14F-4D97-AF65-F5344CB8AC3E}">
        <p14:creationId xmlns:p14="http://schemas.microsoft.com/office/powerpoint/2010/main" val="23706843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5372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solidFill>
          <a:schemeClr val="tx2"/>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2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6" name="Rectangle 6"/>
          <p:cNvSpPr>
            <a:spLocks noChangeArrowheads="1"/>
          </p:cNvSpPr>
          <p:nvPr userDrawn="1"/>
        </p:nvSpPr>
        <p:spPr bwMode="auto">
          <a:xfrm>
            <a:off x="1079581"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FFFFFF"/>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FFFFFF"/>
              </a:solidFill>
              <a:latin typeface="Arial" charset="0"/>
              <a:ea typeface="Arial"/>
              <a:cs typeface="Arial" charset="0"/>
            </a:endParaRPr>
          </a:p>
        </p:txBody>
      </p:sp>
      <p:sp>
        <p:nvSpPr>
          <p:cNvPr id="7"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FFFFFF"/>
                </a:solidFill>
                <a:latin typeface="Arial" charset="0"/>
                <a:ea typeface="Arial"/>
                <a:cs typeface="Arial" charset="0"/>
              </a:rPr>
              <a:t>Proprietary</a:t>
            </a:r>
          </a:p>
        </p:txBody>
      </p:sp>
    </p:spTree>
    <p:extLst>
      <p:ext uri="{BB962C8B-B14F-4D97-AF65-F5344CB8AC3E}">
        <p14:creationId xmlns:p14="http://schemas.microsoft.com/office/powerpoint/2010/main" val="3966186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99883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with Image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93461"/>
            <a:ext cx="3898335" cy="762737"/>
          </a:xfrm>
        </p:spPr>
        <p:txBody>
          <a:bodyPr/>
          <a:lstStyle>
            <a:lvl1pPr>
              <a:defRPr>
                <a:solidFill>
                  <a:srgbClr val="0066B3"/>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3883124" cy="4525963"/>
          </a:xfrm>
        </p:spPr>
        <p:txBody>
          <a:bodyPr/>
          <a:lstStyle>
            <a:lvl1pPr>
              <a:spcBef>
                <a:spcPts val="600"/>
              </a:spcBef>
              <a:defRPr sz="2200" b="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4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0"/>
          </p:nvPr>
        </p:nvSpPr>
        <p:spPr>
          <a:xfrm>
            <a:off x="5028583" y="0"/>
            <a:ext cx="4115417" cy="6858000"/>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10" name="Rectangle 6"/>
          <p:cNvSpPr>
            <a:spLocks noChangeArrowheads="1"/>
          </p:cNvSpPr>
          <p:nvPr userDrawn="1"/>
        </p:nvSpPr>
        <p:spPr bwMode="auto">
          <a:xfrm>
            <a:off x="1079581"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
        <p:nvSpPr>
          <p:cNvPr id="11"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7521485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Image Horizontal">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9144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9" name="Rectangle 6"/>
          <p:cNvSpPr>
            <a:spLocks noChangeArrowheads="1"/>
          </p:cNvSpPr>
          <p:nvPr userDrawn="1"/>
        </p:nvSpPr>
        <p:spPr bwMode="auto">
          <a:xfrm>
            <a:off x="1079581"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
        <p:nvSpPr>
          <p:cNvPr id="10"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5236933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2 Images">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2"/>
          </p:nvPr>
        </p:nvSpPr>
        <p:spPr>
          <a:xfrm>
            <a:off x="4572000"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Rectangle 6"/>
          <p:cNvSpPr>
            <a:spLocks noChangeArrowheads="1"/>
          </p:cNvSpPr>
          <p:nvPr userDrawn="1"/>
        </p:nvSpPr>
        <p:spPr bwMode="auto">
          <a:xfrm>
            <a:off x="1079581"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
        <p:nvSpPr>
          <p:cNvPr id="11"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155662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ex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57200" y="293461"/>
            <a:ext cx="3898335" cy="762737"/>
          </a:xfrm>
        </p:spPr>
        <p:txBody>
          <a:bodyPr/>
          <a:lstStyle>
            <a:lvl1pPr>
              <a:defRPr>
                <a:solidFill>
                  <a:srgbClr val="0066B3"/>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3883124" cy="4525963"/>
          </a:xfrm>
        </p:spPr>
        <p:txBody>
          <a:bodyPr/>
          <a:lstStyle>
            <a:lvl1pPr>
              <a:spcBef>
                <a:spcPts val="600"/>
              </a:spcBef>
              <a:defRPr sz="2000" b="0">
                <a:solidFill>
                  <a:srgbClr val="000000"/>
                </a:solidFill>
              </a:defRPr>
            </a:lvl1pPr>
            <a:lvl2pPr>
              <a:defRPr sz="1800">
                <a:solidFill>
                  <a:srgbClr val="000000"/>
                </a:solidFill>
              </a:defRPr>
            </a:lvl2pPr>
            <a:lvl3pPr>
              <a:defRPr sz="18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0"/>
          </p:nvPr>
        </p:nvSpPr>
        <p:spPr>
          <a:xfrm>
            <a:off x="5028583" y="0"/>
            <a:ext cx="4115417" cy="6858000"/>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pic>
        <p:nvPicPr>
          <p:cNvPr id="7" name="Picture 6" descr="Imperial_en_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020" y="6208704"/>
            <a:ext cx="681753" cy="400696"/>
          </a:xfrm>
          <a:prstGeom prst="rect">
            <a:avLst/>
          </a:prstGeom>
        </p:spPr>
      </p:pic>
    </p:spTree>
    <p:extLst>
      <p:ext uri="{BB962C8B-B14F-4D97-AF65-F5344CB8AC3E}">
        <p14:creationId xmlns:p14="http://schemas.microsoft.com/office/powerpoint/2010/main" val="4139825139"/>
      </p:ext>
    </p:extLst>
  </p:cSld>
  <p:clrMapOvr>
    <a:masterClrMapping/>
  </p:clrMapOvr>
  <p:hf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83828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6063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grpSp>
        <p:nvGrpSpPr>
          <p:cNvPr id="2" name="Group 1"/>
          <p:cNvGrpSpPr/>
          <p:nvPr userDrawn="1"/>
        </p:nvGrpSpPr>
        <p:grpSpPr>
          <a:xfrm>
            <a:off x="1" y="1"/>
            <a:ext cx="7167262" cy="6869874"/>
            <a:chOff x="1" y="1515683"/>
            <a:chExt cx="5501331" cy="5342317"/>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5" name="Text Placeholder 4"/>
          <p:cNvSpPr>
            <a:spLocks noGrp="1"/>
          </p:cNvSpPr>
          <p:nvPr>
            <p:ph type="body" sz="quarter" idx="12"/>
          </p:nvPr>
        </p:nvSpPr>
        <p:spPr>
          <a:xfrm>
            <a:off x="473075" y="5542661"/>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17"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FFFFFF"/>
                </a:solidFill>
                <a:latin typeface="Arial" charset="0"/>
                <a:ea typeface="Arial"/>
                <a:cs typeface="Arial" charset="0"/>
              </a:rPr>
              <a:t>Proprietary</a:t>
            </a:r>
          </a:p>
        </p:txBody>
      </p:sp>
    </p:spTree>
    <p:extLst>
      <p:ext uri="{BB962C8B-B14F-4D97-AF65-F5344CB8AC3E}">
        <p14:creationId xmlns:p14="http://schemas.microsoft.com/office/powerpoint/2010/main" val="3216938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A">
    <p:spTree>
      <p:nvGrpSpPr>
        <p:cNvPr id="1" name=""/>
        <p:cNvGrpSpPr/>
        <p:nvPr/>
      </p:nvGrpSpPr>
      <p:grpSpPr>
        <a:xfrm>
          <a:off x="0" y="0"/>
          <a:ext cx="0" cy="0"/>
          <a:chOff x="0" y="0"/>
          <a:chExt cx="0" cy="0"/>
        </a:xfrm>
      </p:grpSpPr>
      <p:grpSp>
        <p:nvGrpSpPr>
          <p:cNvPr id="2" name="Group 1"/>
          <p:cNvGrpSpPr/>
          <p:nvPr userDrawn="1"/>
        </p:nvGrpSpPr>
        <p:grpSpPr>
          <a:xfrm>
            <a:off x="5782958" y="1"/>
            <a:ext cx="1384306" cy="6869874"/>
            <a:chOff x="4438789" y="1515683"/>
            <a:chExt cx="1062543" cy="5342317"/>
          </a:xfrm>
        </p:grpSpPr>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9"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14"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18147075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B">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grpSp>
        <p:nvGrpSpPr>
          <p:cNvPr id="2" name="Group 1"/>
          <p:cNvGrpSpPr/>
          <p:nvPr userDrawn="1"/>
        </p:nvGrpSpPr>
        <p:grpSpPr>
          <a:xfrm>
            <a:off x="5782958" y="1"/>
            <a:ext cx="1384306" cy="6869874"/>
            <a:chOff x="4438789" y="1515683"/>
            <a:chExt cx="1062543" cy="5342317"/>
          </a:xfrm>
        </p:grpSpPr>
        <p:sp>
          <p:nvSpPr>
            <p:cNvPr id="15" name="Isosceles Triangle 14"/>
            <p:cNvSpPr/>
            <p:nvPr userDrawn="1"/>
          </p:nvSpPr>
          <p:spPr>
            <a:xfrm>
              <a:off x="4438789" y="3292324"/>
              <a:ext cx="1062543" cy="3565676"/>
            </a:xfrm>
            <a:prstGeom prst="triangle">
              <a:avLst/>
            </a:prstGeom>
            <a:solidFill>
              <a:schemeClr val="bg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chemeClr val="tx1">
                    <a:lumMod val="50000"/>
                    <a:lumOff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10" name="Text Placeholder 4"/>
          <p:cNvSpPr>
            <a:spLocks noGrp="1"/>
          </p:cNvSpPr>
          <p:nvPr>
            <p:ph type="body" sz="quarter" idx="12"/>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14"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32290805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grpSp>
        <p:nvGrpSpPr>
          <p:cNvPr id="4" name="Group 3"/>
          <p:cNvGrpSpPr/>
          <p:nvPr userDrawn="1"/>
        </p:nvGrpSpPr>
        <p:grpSpPr>
          <a:xfrm>
            <a:off x="2" y="1350394"/>
            <a:ext cx="9144000" cy="5531355"/>
            <a:chOff x="2" y="1326644"/>
            <a:chExt cx="9144000" cy="5531355"/>
          </a:xfrm>
        </p:grpSpPr>
        <p:sp>
          <p:nvSpPr>
            <p:cNvPr id="14" name="Rectangle 13"/>
            <p:cNvSpPr/>
            <p:nvPr userDrawn="1"/>
          </p:nvSpPr>
          <p:spPr>
            <a:xfrm rot="16200000">
              <a:off x="2114409" y="-171594"/>
              <a:ext cx="4915187" cy="9143999"/>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13" name="Text Placeholder 4"/>
          <p:cNvSpPr>
            <a:spLocks noGrp="1"/>
          </p:cNvSpPr>
          <p:nvPr>
            <p:ph type="body" sz="quarter" idx="12"/>
          </p:nvPr>
        </p:nvSpPr>
        <p:spPr>
          <a:xfrm>
            <a:off x="473075" y="5541264"/>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19"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FFFFFF"/>
                </a:solidFill>
                <a:latin typeface="Arial" charset="0"/>
                <a:ea typeface="Arial"/>
                <a:cs typeface="Arial" charset="0"/>
              </a:rPr>
              <a:t>Proprietary</a:t>
            </a:r>
          </a:p>
        </p:txBody>
      </p:sp>
    </p:spTree>
    <p:extLst>
      <p:ext uri="{BB962C8B-B14F-4D97-AF65-F5344CB8AC3E}">
        <p14:creationId xmlns:p14="http://schemas.microsoft.com/office/powerpoint/2010/main" val="2809281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A">
    <p:spTree>
      <p:nvGrpSpPr>
        <p:cNvPr id="1" name=""/>
        <p:cNvGrpSpPr/>
        <p:nvPr/>
      </p:nvGrpSpPr>
      <p:grpSpPr>
        <a:xfrm>
          <a:off x="0" y="0"/>
          <a:ext cx="0" cy="0"/>
          <a:chOff x="0" y="0"/>
          <a:chExt cx="0" cy="0"/>
        </a:xfrm>
      </p:grpSpPr>
      <p:grpSp>
        <p:nvGrpSpPr>
          <p:cNvPr id="4" name="Group 3"/>
          <p:cNvGrpSpPr/>
          <p:nvPr userDrawn="1"/>
        </p:nvGrpSpPr>
        <p:grpSpPr>
          <a:xfrm>
            <a:off x="2" y="1350394"/>
            <a:ext cx="9144000" cy="1240394"/>
            <a:chOff x="2" y="1326644"/>
            <a:chExt cx="9144000" cy="1240394"/>
          </a:xfrm>
        </p:grpSpPr>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14"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dirty="0" smtClean="0"/>
              <a:t>Click to edit Master text styles</a:t>
            </a:r>
          </a:p>
        </p:txBody>
      </p:sp>
      <p:sp>
        <p:nvSpPr>
          <p:cNvPr id="17" name="Rectangle 6"/>
          <p:cNvSpPr>
            <a:spLocks noChangeArrowheads="1"/>
          </p:cNvSpPr>
          <p:nvPr userDrawn="1"/>
        </p:nvSpPr>
        <p:spPr bwMode="auto">
          <a:xfrm>
            <a:off x="467119" y="6490348"/>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smtClean="0">
                <a:solidFill>
                  <a:srgbClr val="000000"/>
                </a:solidFill>
                <a:latin typeface="Arial" charset="0"/>
                <a:ea typeface="Arial"/>
                <a:cs typeface="Arial" charset="0"/>
              </a:rPr>
              <a:t>Proprietary</a:t>
            </a:r>
            <a:endParaRPr lang="en-US" sz="800" b="0" dirty="0">
              <a:solidFill>
                <a:srgbClr val="000000"/>
              </a:solidFill>
              <a:latin typeface="Arial" charset="0"/>
              <a:ea typeface="Arial"/>
              <a:cs typeface="Arial" charset="0"/>
            </a:endParaRPr>
          </a:p>
        </p:txBody>
      </p:sp>
    </p:spTree>
    <p:extLst>
      <p:ext uri="{BB962C8B-B14F-4D97-AF65-F5344CB8AC3E}">
        <p14:creationId xmlns:p14="http://schemas.microsoft.com/office/powerpoint/2010/main" val="26120012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B">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4"/>
            <a:ext cx="1338676" cy="752265"/>
          </a:xfrm>
          <a:prstGeom prst="rect">
            <a:avLst/>
          </a:prstGeom>
        </p:spPr>
      </p:pic>
      <p:grpSp>
        <p:nvGrpSpPr>
          <p:cNvPr id="4" name="Group 3"/>
          <p:cNvGrpSpPr/>
          <p:nvPr userDrawn="1"/>
        </p:nvGrpSpPr>
        <p:grpSpPr>
          <a:xfrm>
            <a:off x="2" y="1350394"/>
            <a:ext cx="9144000" cy="1240394"/>
            <a:chOff x="2" y="1326644"/>
            <a:chExt cx="9144000" cy="1240394"/>
          </a:xfrm>
          <a:solidFill>
            <a:schemeClr val="bg1">
              <a:lumMod val="75000"/>
            </a:schemeClr>
          </a:solidFill>
        </p:grpSpPr>
        <p:sp>
          <p:nvSpPr>
            <p:cNvPr id="15" name="Isosceles Triangle 14"/>
            <p:cNvSpPr/>
            <p:nvPr userDrawn="1"/>
          </p:nvSpPr>
          <p:spPr>
            <a:xfrm rot="16200000">
              <a:off x="5472270" y="-1104695"/>
              <a:ext cx="1240394" cy="6103071"/>
            </a:xfrm>
            <a:prstGeom prst="triangle">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chemeClr val="bg1">
                    <a:lumMod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14" name="Text Placeholder 4"/>
          <p:cNvSpPr>
            <a:spLocks noGrp="1"/>
          </p:cNvSpPr>
          <p:nvPr>
            <p:ph type="body" sz="quarter" idx="13"/>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17"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790766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A">
    <p:spTree>
      <p:nvGrpSpPr>
        <p:cNvPr id="1" name=""/>
        <p:cNvGrpSpPr/>
        <p:nvPr/>
      </p:nvGrpSpPr>
      <p:grpSpPr>
        <a:xfrm>
          <a:off x="0" y="0"/>
          <a:ext cx="0" cy="0"/>
          <a:chOff x="0" y="0"/>
          <a:chExt cx="0" cy="0"/>
        </a:xfrm>
      </p:grpSpPr>
      <p:pic>
        <p:nvPicPr>
          <p:cNvPr id="18" name="Picture 17" descr="image_fp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9728" y="1542609"/>
            <a:ext cx="5224272" cy="5346192"/>
          </a:xfrm>
          <a:prstGeom prst="rect">
            <a:avLst/>
          </a:prstGeom>
        </p:spPr>
      </p:pic>
      <p:grpSp>
        <p:nvGrpSpPr>
          <p:cNvPr id="17" name="Group 16"/>
          <p:cNvGrpSpPr/>
          <p:nvPr userDrawn="1"/>
        </p:nvGrpSpPr>
        <p:grpSpPr>
          <a:xfrm>
            <a:off x="0" y="23750"/>
            <a:ext cx="9144000" cy="6858000"/>
            <a:chOff x="0" y="0"/>
            <a:chExt cx="9144000" cy="6858000"/>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20" name="Text Box 6"/>
          <p:cNvSpPr txBox="1">
            <a:spLocks noChangeArrowheads="1"/>
          </p:cNvSpPr>
          <p:nvPr userDrawn="1"/>
        </p:nvSpPr>
        <p:spPr bwMode="auto">
          <a:xfrm>
            <a:off x="5252986" y="3099462"/>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19" name="Text Placeholder 4"/>
          <p:cNvSpPr>
            <a:spLocks noGrp="1"/>
          </p:cNvSpPr>
          <p:nvPr>
            <p:ph type="body" sz="quarter" idx="12"/>
          </p:nvPr>
        </p:nvSpPr>
        <p:spPr>
          <a:xfrm>
            <a:off x="473075" y="5541264"/>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23"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FFFFFF"/>
                </a:solidFill>
                <a:latin typeface="Arial" charset="0"/>
                <a:ea typeface="Arial"/>
                <a:cs typeface="Arial" charset="0"/>
              </a:rPr>
              <a:t>Proprietary</a:t>
            </a:r>
          </a:p>
        </p:txBody>
      </p:sp>
    </p:spTree>
    <p:extLst>
      <p:ext uri="{BB962C8B-B14F-4D97-AF65-F5344CB8AC3E}">
        <p14:creationId xmlns:p14="http://schemas.microsoft.com/office/powerpoint/2010/main" val="82320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B">
    <p:spTree>
      <p:nvGrpSpPr>
        <p:cNvPr id="1" name=""/>
        <p:cNvGrpSpPr/>
        <p:nvPr/>
      </p:nvGrpSpPr>
      <p:grpSpPr>
        <a:xfrm>
          <a:off x="0" y="0"/>
          <a:ext cx="0" cy="0"/>
          <a:chOff x="0" y="0"/>
          <a:chExt cx="0" cy="0"/>
        </a:xfrm>
      </p:grpSpPr>
      <p:pic>
        <p:nvPicPr>
          <p:cNvPr id="18" name="Picture 17" descr="image_fpo.jpg"/>
          <p:cNvPicPr>
            <a:picLocks noChangeAspect="1"/>
          </p:cNvPicPr>
          <p:nvPr userDrawn="1"/>
        </p:nvPicPr>
        <p:blipFill rotWithShape="1">
          <a:blip r:embed="rId2">
            <a:extLst>
              <a:ext uri="{28A0092B-C50C-407E-A947-70E740481C1C}">
                <a14:useLocalDpi xmlns:a14="http://schemas.microsoft.com/office/drawing/2010/main" val="0"/>
              </a:ext>
            </a:extLst>
          </a:blip>
          <a:srcRect l="20105" b="577"/>
          <a:stretch/>
        </p:blipFill>
        <p:spPr>
          <a:xfrm>
            <a:off x="4970060" y="1542609"/>
            <a:ext cx="4173940" cy="5315391"/>
          </a:xfrm>
          <a:prstGeom prst="rect">
            <a:avLst/>
          </a:prstGeom>
        </p:spPr>
      </p:pic>
      <p:grpSp>
        <p:nvGrpSpPr>
          <p:cNvPr id="17" name="Group 16"/>
          <p:cNvGrpSpPr/>
          <p:nvPr userDrawn="1"/>
        </p:nvGrpSpPr>
        <p:grpSpPr>
          <a:xfrm>
            <a:off x="0" y="23750"/>
            <a:ext cx="9144000" cy="6834250"/>
            <a:chOff x="0" y="0"/>
            <a:chExt cx="9144000" cy="6834250"/>
          </a:xfrm>
        </p:grpSpPr>
        <p:sp>
          <p:nvSpPr>
            <p:cNvPr id="15" name="Isosceles Triangle 14"/>
            <p:cNvSpPr/>
            <p:nvPr userDrawn="1"/>
          </p:nvSpPr>
          <p:spPr>
            <a:xfrm>
              <a:off x="4438789" y="3292324"/>
              <a:ext cx="1062543" cy="354192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8859"/>
              <a:ext cx="565852" cy="178586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20" name="Text Box 6"/>
          <p:cNvSpPr txBox="1">
            <a:spLocks noChangeArrowheads="1"/>
          </p:cNvSpPr>
          <p:nvPr userDrawn="1"/>
        </p:nvSpPr>
        <p:spPr bwMode="auto">
          <a:xfrm>
            <a:off x="11309910" y="2836704"/>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14"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22"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369798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6858000"/>
          </a:xfrm>
          <a:solidFill>
            <a:schemeClr val="bg1">
              <a:lumMod val="85000"/>
            </a:schemeClr>
          </a:solidFill>
        </p:spPr>
        <p:txBody>
          <a:bodyPr rtlCol="0">
            <a:noAutofit/>
          </a:bodyPr>
          <a:lstStyle>
            <a:lvl1pPr marL="0" indent="0">
              <a:buNone/>
              <a:defRPr sz="1200"/>
            </a:lvl1pPr>
          </a:lstStyle>
          <a:p>
            <a:pPr lvl="0"/>
            <a:r>
              <a:rPr lang="en-US" noProof="0" smtClean="0"/>
              <a:t>Click icon to add picture</a:t>
            </a:r>
            <a:endParaRPr lang="en-US" noProof="0" dirty="0"/>
          </a:p>
        </p:txBody>
      </p:sp>
      <p:sp>
        <p:nvSpPr>
          <p:cNvPr id="2" name="Title 1"/>
          <p:cNvSpPr>
            <a:spLocks noGrp="1"/>
          </p:cNvSpPr>
          <p:nvPr>
            <p:ph type="title"/>
          </p:nvPr>
        </p:nvSpPr>
        <p:spPr>
          <a:xfrm>
            <a:off x="457199" y="293461"/>
            <a:ext cx="8229600" cy="762737"/>
          </a:xfrm>
        </p:spPr>
        <p:txBody>
          <a:bodyPr/>
          <a:lstStyle>
            <a:lvl1pPr>
              <a:defRPr>
                <a:solidFill>
                  <a:schemeClr val="tx2"/>
                </a:solidFill>
              </a:defRPr>
            </a:lvl1pPr>
          </a:lstStyle>
          <a:p>
            <a:r>
              <a:rPr lang="en-US" smtClean="0"/>
              <a:t>Click to edit Master title style</a:t>
            </a:r>
            <a:endParaRPr lang="en-US" dirty="0"/>
          </a:p>
        </p:txBody>
      </p:sp>
      <p:sp>
        <p:nvSpPr>
          <p:cNvPr id="5" name="Text Placeholder 2"/>
          <p:cNvSpPr>
            <a:spLocks noGrp="1"/>
          </p:cNvSpPr>
          <p:nvPr>
            <p:ph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234445"/>
      </p:ext>
    </p:extLst>
  </p:cSld>
  <p:clrMapOvr>
    <a:masterClrMapping/>
  </p:clrMapOvr>
  <p:hf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C">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4"/>
            <a:ext cx="1338676" cy="752265"/>
          </a:xfrm>
          <a:prstGeom prst="rect">
            <a:avLst/>
          </a:prstGeom>
        </p:spPr>
      </p:pic>
      <p:pic>
        <p:nvPicPr>
          <p:cNvPr id="18" name="Picture 17" descr="image_fpo.jpg"/>
          <p:cNvPicPr>
            <a:picLocks noChangeAspect="1"/>
          </p:cNvPicPr>
          <p:nvPr userDrawn="1"/>
        </p:nvPicPr>
        <p:blipFill rotWithShape="1">
          <a:blip r:embed="rId3">
            <a:extLst>
              <a:ext uri="{28A0092B-C50C-407E-A947-70E740481C1C}">
                <a14:useLocalDpi xmlns:a14="http://schemas.microsoft.com/office/drawing/2010/main" val="0"/>
              </a:ext>
            </a:extLst>
          </a:blip>
          <a:srcRect l="20105" t="-1" b="576"/>
          <a:stretch/>
        </p:blipFill>
        <p:spPr>
          <a:xfrm>
            <a:off x="4970060" y="1542609"/>
            <a:ext cx="4173940" cy="5315391"/>
          </a:xfrm>
          <a:prstGeom prst="rect">
            <a:avLst/>
          </a:prstGeom>
        </p:spPr>
      </p:pic>
      <p:grpSp>
        <p:nvGrpSpPr>
          <p:cNvPr id="17" name="Group 16"/>
          <p:cNvGrpSpPr/>
          <p:nvPr userDrawn="1"/>
        </p:nvGrpSpPr>
        <p:grpSpPr>
          <a:xfrm>
            <a:off x="4438788" y="1542609"/>
            <a:ext cx="1062543" cy="5315391"/>
            <a:chOff x="4438788" y="1518859"/>
            <a:chExt cx="1062543" cy="5315391"/>
          </a:xfrm>
        </p:grpSpPr>
        <p:sp>
          <p:nvSpPr>
            <p:cNvPr id="15" name="Isosceles Triangle 14"/>
            <p:cNvSpPr/>
            <p:nvPr userDrawn="1"/>
          </p:nvSpPr>
          <p:spPr>
            <a:xfrm>
              <a:off x="4438788" y="3304727"/>
              <a:ext cx="1062543" cy="3529523"/>
            </a:xfrm>
            <a:prstGeom prst="triangle">
              <a:avLst/>
            </a:prstGeom>
            <a:solidFill>
              <a:schemeClr val="bg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8859"/>
              <a:ext cx="565852" cy="1785868"/>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chemeClr val="bg1">
                    <a:lumMod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20" name="Text Box 6"/>
          <p:cNvSpPr txBox="1">
            <a:spLocks noChangeArrowheads="1"/>
          </p:cNvSpPr>
          <p:nvPr userDrawn="1"/>
        </p:nvSpPr>
        <p:spPr bwMode="auto">
          <a:xfrm>
            <a:off x="10928571" y="2946811"/>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21" name="Text Placeholder 4"/>
          <p:cNvSpPr>
            <a:spLocks noGrp="1"/>
          </p:cNvSpPr>
          <p:nvPr>
            <p:ph type="body" sz="quarter" idx="12"/>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
        <p:nvSpPr>
          <p:cNvPr id="22"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41921358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arge text or section divider-white">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tx2"/>
                </a:solidFill>
              </a:defRPr>
            </a:lvl1pPr>
          </a:lstStyle>
          <a:p>
            <a:pPr lvl="0">
              <a:lnSpc>
                <a:spcPct val="90000"/>
              </a:lnSpc>
            </a:pPr>
            <a:r>
              <a:rPr lang="en-US" smtClean="0"/>
              <a:t>Click to edit Master title style</a:t>
            </a:r>
            <a:endParaRPr lang="en-US" dirty="0"/>
          </a:p>
        </p:txBody>
      </p:sp>
      <p:sp>
        <p:nvSpPr>
          <p:cNvPr id="6"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282659746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arge text or section divider-blue">
    <p:bg>
      <p:bgPr>
        <a:solidFill>
          <a:schemeClr val="tx2"/>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
        <p:nvSpPr>
          <p:cNvPr id="6"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FFFFFF"/>
                </a:solidFill>
                <a:latin typeface="Arial" charset="0"/>
                <a:ea typeface="Arial"/>
                <a:cs typeface="Arial" charset="0"/>
              </a:rPr>
              <a:t>Proprietary</a:t>
            </a:r>
          </a:p>
        </p:txBody>
      </p:sp>
    </p:spTree>
    <p:extLst>
      <p:ext uri="{BB962C8B-B14F-4D97-AF65-F5344CB8AC3E}">
        <p14:creationId xmlns:p14="http://schemas.microsoft.com/office/powerpoint/2010/main" val="164152173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570" y="2459814"/>
            <a:ext cx="3443100" cy="1934839"/>
          </a:xfrm>
          <a:prstGeom prst="rect">
            <a:avLst/>
          </a:prstGeom>
        </p:spPr>
      </p:pic>
      <p:sp>
        <p:nvSpPr>
          <p:cNvPr id="8" name="Rectangle 6"/>
          <p:cNvSpPr>
            <a:spLocks noChangeArrowheads="1"/>
          </p:cNvSpPr>
          <p:nvPr userDrawn="1"/>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453069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70669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solidFill>
          <a:schemeClr val="tx2"/>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2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4" name="Rectangle 6"/>
          <p:cNvSpPr>
            <a:spLocks noChangeArrowheads="1"/>
          </p:cNvSpPr>
          <p:nvPr userDrawn="1"/>
        </p:nvSpPr>
        <p:spPr bwMode="auto">
          <a:xfrm>
            <a:off x="471488"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FFFFFF"/>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FFFFFF"/>
              </a:solidFill>
              <a:latin typeface="Arial" charset="0"/>
              <a:ea typeface="Arial"/>
              <a:cs typeface="Arial" charset="0"/>
            </a:endParaRPr>
          </a:p>
        </p:txBody>
      </p:sp>
    </p:spTree>
    <p:extLst>
      <p:ext uri="{BB962C8B-B14F-4D97-AF65-F5344CB8AC3E}">
        <p14:creationId xmlns:p14="http://schemas.microsoft.com/office/powerpoint/2010/main" val="37437797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089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 Char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57200" y="4114800"/>
            <a:ext cx="8229600" cy="2013585"/>
          </a:xfrm>
        </p:spPr>
        <p:txBody>
          <a:bodyPr/>
          <a:lstStyle>
            <a:lvl1pPr>
              <a:spcBef>
                <a:spcPts val="600"/>
              </a:spcBef>
              <a:defRPr sz="220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4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half" idx="12"/>
          </p:nvPr>
        </p:nvSpPr>
        <p:spPr>
          <a:xfrm>
            <a:off x="331724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7" name="Content Placeholder 2"/>
          <p:cNvSpPr>
            <a:spLocks noGrp="1"/>
          </p:cNvSpPr>
          <p:nvPr>
            <p:ph sz="half" idx="13"/>
          </p:nvPr>
        </p:nvSpPr>
        <p:spPr>
          <a:xfrm>
            <a:off x="617728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5665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xt with Image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93461"/>
            <a:ext cx="3898335" cy="762737"/>
          </a:xfrm>
        </p:spPr>
        <p:txBody>
          <a:bodyPr/>
          <a:lstStyle>
            <a:lvl1pPr>
              <a:defRPr>
                <a:solidFill>
                  <a:srgbClr val="0066B3"/>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3883124" cy="4525963"/>
          </a:xfrm>
        </p:spPr>
        <p:txBody>
          <a:bodyPr/>
          <a:lstStyle>
            <a:lvl1pPr>
              <a:spcBef>
                <a:spcPts val="600"/>
              </a:spcBef>
              <a:defRPr sz="2200" b="0">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4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0"/>
          </p:nvPr>
        </p:nvSpPr>
        <p:spPr>
          <a:xfrm>
            <a:off x="5028583" y="0"/>
            <a:ext cx="4115417" cy="6858000"/>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Rectangle 6"/>
          <p:cNvSpPr>
            <a:spLocks noChangeArrowheads="1"/>
          </p:cNvSpPr>
          <p:nvPr userDrawn="1"/>
        </p:nvSpPr>
        <p:spPr bwMode="auto">
          <a:xfrm>
            <a:off x="471488"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Tree>
    <p:extLst>
      <p:ext uri="{BB962C8B-B14F-4D97-AF65-F5344CB8AC3E}">
        <p14:creationId xmlns:p14="http://schemas.microsoft.com/office/powerpoint/2010/main" val="3917697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ntent with Image Horizontal">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9144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Rectangle 6"/>
          <p:cNvSpPr>
            <a:spLocks noChangeArrowheads="1"/>
          </p:cNvSpPr>
          <p:nvPr userDrawn="1"/>
        </p:nvSpPr>
        <p:spPr bwMode="auto">
          <a:xfrm>
            <a:off x="471488"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Tree>
    <p:extLst>
      <p:ext uri="{BB962C8B-B14F-4D97-AF65-F5344CB8AC3E}">
        <p14:creationId xmlns:p14="http://schemas.microsoft.com/office/powerpoint/2010/main" val="241978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0589048"/>
      </p:ext>
    </p:extLst>
  </p:cSld>
  <p:clrMapOvr>
    <a:masterClrMapping/>
  </p:clrMapOvr>
  <p:hf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ntent with 2 Images">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8" name="Content Placeholder 7"/>
          <p:cNvSpPr>
            <a:spLocks noGrp="1"/>
          </p:cNvSpPr>
          <p:nvPr>
            <p:ph sz="quarter" idx="10"/>
          </p:nvPr>
        </p:nvSpPr>
        <p:spPr>
          <a:xfrm>
            <a:off x="454025" y="1309688"/>
            <a:ext cx="82253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2"/>
          </p:nvPr>
        </p:nvSpPr>
        <p:spPr>
          <a:xfrm>
            <a:off x="4572000" y="3558234"/>
            <a:ext cx="457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smtClean="0"/>
              <a:t>Click icon to add picture</a:t>
            </a:r>
            <a:endParaRPr lang="en-US" noProof="0"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Rectangle 6"/>
          <p:cNvSpPr>
            <a:spLocks noChangeArrowheads="1"/>
          </p:cNvSpPr>
          <p:nvPr userDrawn="1"/>
        </p:nvSpPr>
        <p:spPr bwMode="auto">
          <a:xfrm>
            <a:off x="471488"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Tree>
    <p:extLst>
      <p:ext uri="{BB962C8B-B14F-4D97-AF65-F5344CB8AC3E}">
        <p14:creationId xmlns:p14="http://schemas.microsoft.com/office/powerpoint/2010/main" val="3687562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2097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64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grpSp>
        <p:nvGrpSpPr>
          <p:cNvPr id="2" name="Group 1"/>
          <p:cNvGrpSpPr/>
          <p:nvPr userDrawn="1"/>
        </p:nvGrpSpPr>
        <p:grpSpPr>
          <a:xfrm>
            <a:off x="1" y="1"/>
            <a:ext cx="7167262" cy="6869874"/>
            <a:chOff x="1" y="1515683"/>
            <a:chExt cx="5501331" cy="5342317"/>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5" name="Text Placeholder 4"/>
          <p:cNvSpPr>
            <a:spLocks noGrp="1"/>
          </p:cNvSpPr>
          <p:nvPr>
            <p:ph type="body" sz="quarter" idx="12"/>
          </p:nvPr>
        </p:nvSpPr>
        <p:spPr>
          <a:xfrm>
            <a:off x="473075" y="5542661"/>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41394969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A">
    <p:spTree>
      <p:nvGrpSpPr>
        <p:cNvPr id="1" name=""/>
        <p:cNvGrpSpPr/>
        <p:nvPr/>
      </p:nvGrpSpPr>
      <p:grpSpPr>
        <a:xfrm>
          <a:off x="0" y="0"/>
          <a:ext cx="0" cy="0"/>
          <a:chOff x="0" y="0"/>
          <a:chExt cx="0" cy="0"/>
        </a:xfrm>
      </p:grpSpPr>
      <p:grpSp>
        <p:nvGrpSpPr>
          <p:cNvPr id="2" name="Group 1"/>
          <p:cNvGrpSpPr/>
          <p:nvPr userDrawn="1"/>
        </p:nvGrpSpPr>
        <p:grpSpPr>
          <a:xfrm>
            <a:off x="5782958" y="1"/>
            <a:ext cx="1384306" cy="6869874"/>
            <a:chOff x="4438789" y="1515683"/>
            <a:chExt cx="1062543" cy="5342317"/>
          </a:xfrm>
        </p:grpSpPr>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9"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26917677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B">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grpSp>
        <p:nvGrpSpPr>
          <p:cNvPr id="2" name="Group 1"/>
          <p:cNvGrpSpPr/>
          <p:nvPr userDrawn="1"/>
        </p:nvGrpSpPr>
        <p:grpSpPr>
          <a:xfrm>
            <a:off x="5782958" y="1"/>
            <a:ext cx="1384306" cy="6869874"/>
            <a:chOff x="4438789" y="1515683"/>
            <a:chExt cx="1062543" cy="5342317"/>
          </a:xfrm>
        </p:grpSpPr>
        <p:sp>
          <p:nvSpPr>
            <p:cNvPr id="15" name="Isosceles Triangle 14"/>
            <p:cNvSpPr/>
            <p:nvPr userDrawn="1"/>
          </p:nvSpPr>
          <p:spPr>
            <a:xfrm>
              <a:off x="4438789" y="3292324"/>
              <a:ext cx="1062543" cy="3565676"/>
            </a:xfrm>
            <a:prstGeom prst="triangle">
              <a:avLst/>
            </a:prstGeom>
            <a:solidFill>
              <a:schemeClr val="bg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1766765"/>
            <a:ext cx="5082429" cy="3860473"/>
          </a:xfrm>
        </p:spPr>
        <p:txBody>
          <a:bodyPr>
            <a:noAutofit/>
          </a:bodyPr>
          <a:lstStyle>
            <a:lvl1pPr>
              <a:lnSpc>
                <a:spcPct val="90000"/>
              </a:lnSpc>
              <a:defRPr sz="64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1403005"/>
            <a:ext cx="3657600" cy="314325"/>
          </a:xfrm>
        </p:spPr>
        <p:txBody>
          <a:bodyPr/>
          <a:lstStyle>
            <a:lvl1pPr marL="0" indent="0">
              <a:buNone/>
              <a:defRPr lang="en-US" sz="1600" kern="1200" dirty="0" smtClean="0">
                <a:solidFill>
                  <a:schemeClr val="tx1">
                    <a:lumMod val="50000"/>
                    <a:lumOff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10" name="Text Placeholder 4"/>
          <p:cNvSpPr>
            <a:spLocks noGrp="1"/>
          </p:cNvSpPr>
          <p:nvPr>
            <p:ph type="body" sz="quarter" idx="12"/>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26121828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grpSp>
        <p:nvGrpSpPr>
          <p:cNvPr id="4" name="Group 3"/>
          <p:cNvGrpSpPr/>
          <p:nvPr userDrawn="1"/>
        </p:nvGrpSpPr>
        <p:grpSpPr>
          <a:xfrm>
            <a:off x="2" y="1350394"/>
            <a:ext cx="9144000" cy="5531355"/>
            <a:chOff x="2" y="1326644"/>
            <a:chExt cx="9144000" cy="5531355"/>
          </a:xfrm>
        </p:grpSpPr>
        <p:sp>
          <p:nvSpPr>
            <p:cNvPr id="14" name="Rectangle 13"/>
            <p:cNvSpPr/>
            <p:nvPr userDrawn="1"/>
          </p:nvSpPr>
          <p:spPr>
            <a:xfrm rot="16200000">
              <a:off x="2114409" y="-171594"/>
              <a:ext cx="4915187" cy="9143999"/>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13" name="Text Placeholder 4"/>
          <p:cNvSpPr>
            <a:spLocks noGrp="1"/>
          </p:cNvSpPr>
          <p:nvPr>
            <p:ph type="body" sz="quarter" idx="12"/>
          </p:nvPr>
        </p:nvSpPr>
        <p:spPr>
          <a:xfrm>
            <a:off x="473075" y="5541264"/>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22594166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A">
    <p:spTree>
      <p:nvGrpSpPr>
        <p:cNvPr id="1" name=""/>
        <p:cNvGrpSpPr/>
        <p:nvPr/>
      </p:nvGrpSpPr>
      <p:grpSpPr>
        <a:xfrm>
          <a:off x="0" y="0"/>
          <a:ext cx="0" cy="0"/>
          <a:chOff x="0" y="0"/>
          <a:chExt cx="0" cy="0"/>
        </a:xfrm>
      </p:grpSpPr>
      <p:grpSp>
        <p:nvGrpSpPr>
          <p:cNvPr id="4" name="Group 3"/>
          <p:cNvGrpSpPr/>
          <p:nvPr userDrawn="1"/>
        </p:nvGrpSpPr>
        <p:grpSpPr>
          <a:xfrm>
            <a:off x="2" y="1350394"/>
            <a:ext cx="9144000" cy="1240394"/>
            <a:chOff x="2" y="1326644"/>
            <a:chExt cx="9144000" cy="1240394"/>
          </a:xfrm>
        </p:grpSpPr>
        <p:sp>
          <p:nvSpPr>
            <p:cNvPr id="15" name="Isosceles Triangle 14"/>
            <p:cNvSpPr/>
            <p:nvPr userDrawn="1"/>
          </p:nvSpPr>
          <p:spPr>
            <a:xfrm rot="16200000">
              <a:off x="5472270" y="-1104695"/>
              <a:ext cx="1240394" cy="6103071"/>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14"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943995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B">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4"/>
            <a:ext cx="1338676" cy="752265"/>
          </a:xfrm>
          <a:prstGeom prst="rect">
            <a:avLst/>
          </a:prstGeom>
        </p:spPr>
      </p:pic>
      <p:grpSp>
        <p:nvGrpSpPr>
          <p:cNvPr id="4" name="Group 3"/>
          <p:cNvGrpSpPr/>
          <p:nvPr userDrawn="1"/>
        </p:nvGrpSpPr>
        <p:grpSpPr>
          <a:xfrm>
            <a:off x="2" y="1350394"/>
            <a:ext cx="9144000" cy="1240394"/>
            <a:chOff x="2" y="1326644"/>
            <a:chExt cx="9144000" cy="1240394"/>
          </a:xfrm>
          <a:solidFill>
            <a:schemeClr val="bg1">
              <a:lumMod val="75000"/>
            </a:schemeClr>
          </a:solidFill>
        </p:grpSpPr>
        <p:sp>
          <p:nvSpPr>
            <p:cNvPr id="15" name="Isosceles Triangle 14"/>
            <p:cNvSpPr/>
            <p:nvPr userDrawn="1"/>
          </p:nvSpPr>
          <p:spPr>
            <a:xfrm rot="16200000">
              <a:off x="5472270" y="-1104695"/>
              <a:ext cx="1240394" cy="6103071"/>
            </a:xfrm>
            <a:prstGeom prst="triangle">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rot="16200000" flipV="1">
              <a:off x="1205232" y="415761"/>
              <a:ext cx="651697" cy="3062158"/>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userDrawn="1">
            <p:ph type="ctrTitle"/>
          </p:nvPr>
        </p:nvSpPr>
        <p:spPr>
          <a:xfrm>
            <a:off x="475488" y="2967662"/>
            <a:ext cx="6327302" cy="2647002"/>
          </a:xfrm>
        </p:spPr>
        <p:txBody>
          <a:bodyPr>
            <a:noAutofit/>
          </a:bodyPr>
          <a:lstStyle>
            <a:lvl1pPr>
              <a:lnSpc>
                <a:spcPct val="90000"/>
              </a:lnSpc>
              <a:defRPr sz="64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userDrawn="1">
            <p:ph sz="quarter" idx="11"/>
          </p:nvPr>
        </p:nvSpPr>
        <p:spPr>
          <a:xfrm>
            <a:off x="475488" y="2641624"/>
            <a:ext cx="3657600" cy="314325"/>
          </a:xfrm>
        </p:spPr>
        <p:txBody>
          <a:bodyPr/>
          <a:lstStyle>
            <a:lvl1pPr marL="0" indent="0">
              <a:buNone/>
              <a:defRPr lang="en-US" sz="1600" kern="1200" dirty="0" smtClean="0">
                <a:solidFill>
                  <a:schemeClr val="bg1">
                    <a:lumMod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14" name="Text Placeholder 4"/>
          <p:cNvSpPr>
            <a:spLocks noGrp="1"/>
          </p:cNvSpPr>
          <p:nvPr>
            <p:ph type="body" sz="quarter" idx="13"/>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18543216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A">
    <p:spTree>
      <p:nvGrpSpPr>
        <p:cNvPr id="1" name=""/>
        <p:cNvGrpSpPr/>
        <p:nvPr/>
      </p:nvGrpSpPr>
      <p:grpSpPr>
        <a:xfrm>
          <a:off x="0" y="0"/>
          <a:ext cx="0" cy="0"/>
          <a:chOff x="0" y="0"/>
          <a:chExt cx="0" cy="0"/>
        </a:xfrm>
      </p:grpSpPr>
      <p:pic>
        <p:nvPicPr>
          <p:cNvPr id="18" name="Picture 17" descr="image_fp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9728" y="1542609"/>
            <a:ext cx="5224272" cy="5346192"/>
          </a:xfrm>
          <a:prstGeom prst="rect">
            <a:avLst/>
          </a:prstGeom>
        </p:spPr>
      </p:pic>
      <p:grpSp>
        <p:nvGrpSpPr>
          <p:cNvPr id="17" name="Group 16"/>
          <p:cNvGrpSpPr/>
          <p:nvPr userDrawn="1"/>
        </p:nvGrpSpPr>
        <p:grpSpPr>
          <a:xfrm>
            <a:off x="0" y="23750"/>
            <a:ext cx="9144000" cy="6858000"/>
            <a:chOff x="0" y="0"/>
            <a:chExt cx="9144000" cy="6858000"/>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rgbClr val="FFFFFF"/>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20" name="Text Box 6"/>
          <p:cNvSpPr txBox="1">
            <a:spLocks noChangeArrowheads="1"/>
          </p:cNvSpPr>
          <p:nvPr userDrawn="1"/>
        </p:nvSpPr>
        <p:spPr bwMode="auto">
          <a:xfrm>
            <a:off x="5252986" y="3099462"/>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19" name="Text Placeholder 4"/>
          <p:cNvSpPr>
            <a:spLocks noGrp="1"/>
          </p:cNvSpPr>
          <p:nvPr>
            <p:ph type="body" sz="quarter" idx="12"/>
          </p:nvPr>
        </p:nvSpPr>
        <p:spPr>
          <a:xfrm>
            <a:off x="473075" y="5541264"/>
            <a:ext cx="5310188" cy="409904"/>
          </a:xfrm>
        </p:spPr>
        <p:txBody>
          <a:bodyPr anchor="b" anchorCtr="0"/>
          <a:lstStyle>
            <a:lvl1pPr>
              <a:defRPr sz="1600">
                <a:solidFill>
                  <a:schemeClr val="bg1"/>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277817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rt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126162" y="1363403"/>
            <a:ext cx="2559485" cy="4756410"/>
          </a:xfrm>
        </p:spPr>
        <p:txBody>
          <a:bodyPr/>
          <a:lstStyle>
            <a:lvl1pPr>
              <a:defRPr sz="18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hart Placeholder 4"/>
          <p:cNvSpPr>
            <a:spLocks noGrp="1"/>
          </p:cNvSpPr>
          <p:nvPr>
            <p:ph type="chart" sz="quarter" idx="12"/>
          </p:nvPr>
        </p:nvSpPr>
        <p:spPr>
          <a:xfrm>
            <a:off x="447675" y="1801563"/>
            <a:ext cx="5657850" cy="4318250"/>
          </a:xfrm>
        </p:spPr>
        <p:txBody>
          <a:bodyPr rtlCol="0" anchor="ctr" anchorCtr="1">
            <a:noAutofit/>
          </a:bodyPr>
          <a:lstStyle>
            <a:lvl1pPr marL="0" indent="0">
              <a:buNone/>
              <a:defRPr sz="1200"/>
            </a:lvl1pPr>
          </a:lstStyle>
          <a:p>
            <a:pPr lvl="0"/>
            <a:r>
              <a:rPr lang="en-US" noProof="0" smtClean="0"/>
              <a:t>Click icon to add chart</a:t>
            </a:r>
            <a:endParaRPr lang="en-US" noProof="0"/>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7"/>
          <p:cNvSpPr>
            <a:spLocks noGrp="1"/>
          </p:cNvSpPr>
          <p:nvPr>
            <p:ph sz="quarter" idx="13" hasCustomPrompt="1"/>
          </p:nvPr>
        </p:nvSpPr>
        <p:spPr>
          <a:xfrm>
            <a:off x="447676" y="1363403"/>
            <a:ext cx="5656530"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Tree>
    <p:extLst>
      <p:ext uri="{BB962C8B-B14F-4D97-AF65-F5344CB8AC3E}">
        <p14:creationId xmlns:p14="http://schemas.microsoft.com/office/powerpoint/2010/main" val="666119083"/>
      </p:ext>
    </p:extLst>
  </p:cSld>
  <p:clrMapOvr>
    <a:masterClrMapping/>
  </p:clrMapOvr>
  <p:hf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B">
    <p:spTree>
      <p:nvGrpSpPr>
        <p:cNvPr id="1" name=""/>
        <p:cNvGrpSpPr/>
        <p:nvPr/>
      </p:nvGrpSpPr>
      <p:grpSpPr>
        <a:xfrm>
          <a:off x="0" y="0"/>
          <a:ext cx="0" cy="0"/>
          <a:chOff x="0" y="0"/>
          <a:chExt cx="0" cy="0"/>
        </a:xfrm>
      </p:grpSpPr>
      <p:pic>
        <p:nvPicPr>
          <p:cNvPr id="18" name="Picture 17" descr="image_fpo.jpg"/>
          <p:cNvPicPr>
            <a:picLocks noChangeAspect="1"/>
          </p:cNvPicPr>
          <p:nvPr userDrawn="1"/>
        </p:nvPicPr>
        <p:blipFill rotWithShape="1">
          <a:blip r:embed="rId2">
            <a:extLst>
              <a:ext uri="{28A0092B-C50C-407E-A947-70E740481C1C}">
                <a14:useLocalDpi xmlns:a14="http://schemas.microsoft.com/office/drawing/2010/main" val="0"/>
              </a:ext>
            </a:extLst>
          </a:blip>
          <a:srcRect l="20105" b="577"/>
          <a:stretch/>
        </p:blipFill>
        <p:spPr>
          <a:xfrm>
            <a:off x="4970060" y="1542609"/>
            <a:ext cx="4173940" cy="5315391"/>
          </a:xfrm>
          <a:prstGeom prst="rect">
            <a:avLst/>
          </a:prstGeom>
        </p:spPr>
      </p:pic>
      <p:grpSp>
        <p:nvGrpSpPr>
          <p:cNvPr id="17" name="Group 16"/>
          <p:cNvGrpSpPr/>
          <p:nvPr userDrawn="1"/>
        </p:nvGrpSpPr>
        <p:grpSpPr>
          <a:xfrm>
            <a:off x="0" y="23750"/>
            <a:ext cx="9144000" cy="6834250"/>
            <a:chOff x="0" y="0"/>
            <a:chExt cx="9144000" cy="6834250"/>
          </a:xfrm>
        </p:grpSpPr>
        <p:sp>
          <p:nvSpPr>
            <p:cNvPr id="15" name="Isosceles Triangle 14"/>
            <p:cNvSpPr/>
            <p:nvPr userDrawn="1"/>
          </p:nvSpPr>
          <p:spPr>
            <a:xfrm>
              <a:off x="4438789" y="3292324"/>
              <a:ext cx="1062543" cy="354192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8859"/>
              <a:ext cx="565852" cy="1785868"/>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chemeClr val="tx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chemeClr val="tx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5"/>
            <a:ext cx="1338676" cy="752265"/>
          </a:xfrm>
          <a:prstGeom prst="rect">
            <a:avLst/>
          </a:prstGeom>
        </p:spPr>
      </p:pic>
      <p:sp>
        <p:nvSpPr>
          <p:cNvPr id="20" name="Text Box 6"/>
          <p:cNvSpPr txBox="1">
            <a:spLocks noChangeArrowheads="1"/>
          </p:cNvSpPr>
          <p:nvPr userDrawn="1"/>
        </p:nvSpPr>
        <p:spPr bwMode="auto">
          <a:xfrm>
            <a:off x="11309910" y="2836704"/>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14" name="Text Placeholder 4"/>
          <p:cNvSpPr>
            <a:spLocks noGrp="1"/>
          </p:cNvSpPr>
          <p:nvPr>
            <p:ph type="body" sz="quarter" idx="12"/>
          </p:nvPr>
        </p:nvSpPr>
        <p:spPr>
          <a:xfrm>
            <a:off x="473075" y="5542661"/>
            <a:ext cx="5310188" cy="409904"/>
          </a:xfrm>
        </p:spPr>
        <p:txBody>
          <a:bodyPr anchor="b" anchorCtr="0"/>
          <a:lstStyle>
            <a:lvl1pPr>
              <a:defRPr sz="1600">
                <a:solidFill>
                  <a:schemeClr val="tx2"/>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1771507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Option C">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937" y="265594"/>
            <a:ext cx="1338676" cy="752265"/>
          </a:xfrm>
          <a:prstGeom prst="rect">
            <a:avLst/>
          </a:prstGeom>
        </p:spPr>
      </p:pic>
      <p:pic>
        <p:nvPicPr>
          <p:cNvPr id="18" name="Picture 17" descr="image_fpo.jpg"/>
          <p:cNvPicPr>
            <a:picLocks noChangeAspect="1"/>
          </p:cNvPicPr>
          <p:nvPr userDrawn="1"/>
        </p:nvPicPr>
        <p:blipFill rotWithShape="1">
          <a:blip r:embed="rId3">
            <a:extLst>
              <a:ext uri="{28A0092B-C50C-407E-A947-70E740481C1C}">
                <a14:useLocalDpi xmlns:a14="http://schemas.microsoft.com/office/drawing/2010/main" val="0"/>
              </a:ext>
            </a:extLst>
          </a:blip>
          <a:srcRect l="20105" t="-1" b="576"/>
          <a:stretch/>
        </p:blipFill>
        <p:spPr>
          <a:xfrm>
            <a:off x="4970060" y="1542609"/>
            <a:ext cx="4173940" cy="5315391"/>
          </a:xfrm>
          <a:prstGeom prst="rect">
            <a:avLst/>
          </a:prstGeom>
        </p:spPr>
      </p:pic>
      <p:grpSp>
        <p:nvGrpSpPr>
          <p:cNvPr id="17" name="Group 16"/>
          <p:cNvGrpSpPr/>
          <p:nvPr userDrawn="1"/>
        </p:nvGrpSpPr>
        <p:grpSpPr>
          <a:xfrm>
            <a:off x="4438788" y="1542609"/>
            <a:ext cx="1062543" cy="5315391"/>
            <a:chOff x="4438788" y="1518859"/>
            <a:chExt cx="1062543" cy="5315391"/>
          </a:xfrm>
        </p:grpSpPr>
        <p:sp>
          <p:nvSpPr>
            <p:cNvPr id="15" name="Isosceles Triangle 14"/>
            <p:cNvSpPr/>
            <p:nvPr userDrawn="1"/>
          </p:nvSpPr>
          <p:spPr>
            <a:xfrm>
              <a:off x="4438788" y="3304727"/>
              <a:ext cx="1062543" cy="3529523"/>
            </a:xfrm>
            <a:prstGeom prst="triangle">
              <a:avLst/>
            </a:prstGeom>
            <a:solidFill>
              <a:schemeClr val="bg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sp>
          <p:nvSpPr>
            <p:cNvPr id="16" name="Isosceles Triangle 15"/>
            <p:cNvSpPr/>
            <p:nvPr userDrawn="1"/>
          </p:nvSpPr>
          <p:spPr>
            <a:xfrm flipV="1">
              <a:off x="4687134" y="1518859"/>
              <a:ext cx="565852" cy="1785868"/>
            </a:xfrm>
            <a:prstGeom prst="triangle">
              <a:avLst/>
            </a:prstGeom>
            <a:solidFill>
              <a:schemeClr val="bg1">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lnSpc>
                  <a:spcPct val="100000"/>
                </a:lnSpc>
                <a:spcBef>
                  <a:spcPct val="0"/>
                </a:spcBef>
                <a:buClrTx/>
                <a:buFontTx/>
                <a:buNone/>
              </a:pPr>
              <a:endParaRPr lang="en-US" sz="1800" b="0" dirty="0">
                <a:solidFill>
                  <a:srgbClr val="000000"/>
                </a:solidFill>
              </a:endParaRPr>
            </a:p>
          </p:txBody>
        </p:sp>
      </p:grpSp>
      <p:sp>
        <p:nvSpPr>
          <p:cNvPr id="11" name="Title 1"/>
          <p:cNvSpPr>
            <a:spLocks noGrp="1"/>
          </p:cNvSpPr>
          <p:nvPr>
            <p:ph type="ctrTitle"/>
          </p:nvPr>
        </p:nvSpPr>
        <p:spPr>
          <a:xfrm>
            <a:off x="475488" y="2662722"/>
            <a:ext cx="4013599" cy="2970803"/>
          </a:xfrm>
        </p:spPr>
        <p:txBody>
          <a:bodyPr>
            <a:noAutofit/>
          </a:bodyPr>
          <a:lstStyle>
            <a:lvl1pPr>
              <a:lnSpc>
                <a:spcPct val="90000"/>
              </a:lnSpc>
              <a:defRPr sz="5000" b="0" i="0" baseline="0">
                <a:solidFill>
                  <a:schemeClr val="bg2"/>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09"/>
            <a:ext cx="3657600" cy="314325"/>
          </a:xfrm>
        </p:spPr>
        <p:txBody>
          <a:bodyPr/>
          <a:lstStyle>
            <a:lvl1pPr marL="0" indent="0">
              <a:buNone/>
              <a:defRPr lang="en-US" sz="1600" kern="1200" dirty="0" smtClean="0">
                <a:solidFill>
                  <a:schemeClr val="bg1">
                    <a:lumMod val="50000"/>
                  </a:schemeClr>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20" name="Text Box 6"/>
          <p:cNvSpPr txBox="1">
            <a:spLocks noChangeArrowheads="1"/>
          </p:cNvSpPr>
          <p:nvPr userDrawn="1"/>
        </p:nvSpPr>
        <p:spPr bwMode="auto">
          <a:xfrm>
            <a:off x="10928571" y="2946811"/>
            <a:ext cx="3747614" cy="2113806"/>
          </a:xfrm>
          <a:prstGeom prst="rect">
            <a:avLst/>
          </a:prstGeom>
          <a:solidFill>
            <a:schemeClr val="bg1">
              <a:alpha val="89000"/>
            </a:schemeClr>
          </a:solidFill>
          <a:ln w="9525">
            <a:noFill/>
            <a:miter lim="800000"/>
            <a:headEnd/>
            <a:tailEnd/>
          </a:ln>
        </p:spPr>
        <p:txBody>
          <a:bodyPr anchor="ctr"/>
          <a:lstStyle/>
          <a:p>
            <a:pPr algn="l" defTabSz="457200" eaLnBrk="1" fontAlgn="auto" hangingPunct="1">
              <a:lnSpc>
                <a:spcPct val="100000"/>
              </a:lnSpc>
              <a:spcBef>
                <a:spcPts val="0"/>
              </a:spcBef>
              <a:spcAft>
                <a:spcPts val="0"/>
              </a:spcAft>
              <a:buClrTx/>
              <a:buFont typeface="Arial"/>
              <a:buNone/>
              <a:defRPr/>
            </a:pPr>
            <a:r>
              <a:rPr lang="en-US" sz="800" dirty="0" smtClean="0">
                <a:solidFill>
                  <a:srgbClr val="000000">
                    <a:lumMod val="60000"/>
                    <a:lumOff val="40000"/>
                  </a:srgbClr>
                </a:solidFill>
                <a:latin typeface="Arial"/>
                <a:ea typeface="Nexa Regular"/>
                <a:cs typeface="Nexa Regular"/>
              </a:rPr>
              <a:t>COVER IMAGE</a:t>
            </a: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 typeface="Arial"/>
              <a:buNone/>
              <a:defRPr/>
            </a:pPr>
            <a:r>
              <a:rPr lang="en-US" sz="800" b="0" dirty="0">
                <a:solidFill>
                  <a:srgbClr val="000000">
                    <a:lumMod val="60000"/>
                    <a:lumOff val="40000"/>
                  </a:srgbClr>
                </a:solidFill>
                <a:latin typeface="Arial"/>
                <a:ea typeface="Nexa Regular"/>
                <a:cs typeface="Nexa Regular"/>
              </a:rPr>
              <a:t>Select an image that relates to the presentation subject and aligns to the </a:t>
            </a:r>
            <a:r>
              <a:rPr lang="en-US" sz="800" b="0" dirty="0" smtClean="0">
                <a:solidFill>
                  <a:srgbClr val="000000">
                    <a:lumMod val="60000"/>
                    <a:lumOff val="40000"/>
                  </a:srgbClr>
                </a:solidFill>
                <a:latin typeface="Arial"/>
                <a:ea typeface="Nexa Regular"/>
                <a:cs typeface="Nexa Regular"/>
              </a:rPr>
              <a:t>Imperial imagery guidelines. Do </a:t>
            </a:r>
            <a:r>
              <a:rPr lang="en-US" sz="800" b="0" dirty="0">
                <a:solidFill>
                  <a:srgbClr val="000000">
                    <a:lumMod val="60000"/>
                    <a:lumOff val="40000"/>
                  </a:srgbClr>
                </a:solidFill>
                <a:latin typeface="Arial"/>
                <a:ea typeface="Nexa Regular"/>
                <a:cs typeface="Nexa Regular"/>
              </a:rPr>
              <a:t>not use more than one image.</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000000">
                    <a:lumMod val="60000"/>
                    <a:lumOff val="40000"/>
                  </a:srgbClr>
                </a:solidFill>
                <a:latin typeface="Arial"/>
                <a:ea typeface="Nexa Regular"/>
                <a:cs typeface="Nexa Regular"/>
              </a:rPr>
              <a:t>CHANGING A PHOTO IN THE IMAGE AREA</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In your menu bar select “View</a:t>
            </a:r>
            <a:r>
              <a:rPr lang="en-US" sz="800" b="0" dirty="0" smtClean="0">
                <a:solidFill>
                  <a:srgbClr val="000000">
                    <a:lumMod val="60000"/>
                    <a:lumOff val="40000"/>
                  </a:srgbClr>
                </a:solidFill>
                <a:latin typeface="Arial"/>
                <a:ea typeface="Nexa Regular"/>
                <a:cs typeface="Nexa Regular"/>
              </a:rPr>
              <a:t>” </a:t>
            </a:r>
            <a:r>
              <a:rPr lang="en-US" sz="800" b="0" dirty="0">
                <a:solidFill>
                  <a:srgbClr val="000000">
                    <a:lumMod val="60000"/>
                    <a:lumOff val="40000"/>
                  </a:srgbClr>
                </a:solidFill>
                <a:latin typeface="Arial"/>
                <a:ea typeface="Nexa Regular"/>
                <a:cs typeface="Nexa Regular"/>
              </a:rPr>
              <a:t>&gt; “Slide Master”</a:t>
            </a:r>
          </a:p>
          <a:p>
            <a:pPr algn="l" defTabSz="457200" eaLnBrk="1" fontAlgn="auto" hangingPunct="1">
              <a:lnSpc>
                <a:spcPct val="100000"/>
              </a:lnSpc>
              <a:spcBef>
                <a:spcPts val="0"/>
              </a:spcBef>
              <a:spcAft>
                <a:spcPts val="0"/>
              </a:spcAft>
              <a:buClrTx/>
              <a:buFontTx/>
              <a:buNone/>
              <a:defRPr/>
            </a:pPr>
            <a:r>
              <a:rPr lang="en-US" sz="800" b="0" dirty="0">
                <a:solidFill>
                  <a:srgbClr val="000000">
                    <a:lumMod val="60000"/>
                    <a:lumOff val="40000"/>
                  </a:srgbClr>
                </a:solidFill>
                <a:latin typeface="Arial"/>
                <a:ea typeface="Nexa Regular"/>
                <a:cs typeface="Nexa Regular"/>
              </a:rPr>
              <a:t>Go to the Title Slide Image Master you wish to change</a:t>
            </a: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Right click the image  &gt;  “Change picture…” and navigate to the image you would like to use. Click “Insert”</a:t>
            </a:r>
            <a:endParaRPr lang="en-US" sz="800" b="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b="0" dirty="0" smtClean="0">
                <a:solidFill>
                  <a:srgbClr val="000000">
                    <a:lumMod val="60000"/>
                    <a:lumOff val="40000"/>
                  </a:srgbClr>
                </a:solidFill>
                <a:latin typeface="Arial"/>
                <a:ea typeface="Nexa Regular"/>
                <a:cs typeface="Nexa Regular"/>
              </a:rPr>
              <a:t>Adjust placement and crop image until desired placement is achieved</a:t>
            </a:r>
          </a:p>
          <a:p>
            <a:pPr algn="l" defTabSz="457200" eaLnBrk="1" fontAlgn="auto" hangingPunct="1">
              <a:lnSpc>
                <a:spcPct val="100000"/>
              </a:lnSpc>
              <a:spcBef>
                <a:spcPts val="0"/>
              </a:spcBef>
              <a:spcAft>
                <a:spcPts val="0"/>
              </a:spcAft>
              <a:buClrTx/>
              <a:buFontTx/>
              <a:buNone/>
              <a:defRPr/>
            </a:pPr>
            <a:r>
              <a:rPr lang="en-US" altLang="ja-JP" sz="800" b="0" dirty="0" smtClean="0">
                <a:solidFill>
                  <a:srgbClr val="000000">
                    <a:lumMod val="60000"/>
                    <a:lumOff val="40000"/>
                  </a:srgbClr>
                </a:solidFill>
                <a:latin typeface="Arial"/>
                <a:ea typeface="Nexa Regular"/>
                <a:cs typeface="Nexa Regular"/>
              </a:rPr>
              <a:t>To go back to your presentation click the Slide Master menu and click “Close Master View”</a:t>
            </a:r>
          </a:p>
          <a:p>
            <a:pPr algn="l" defTabSz="457200" eaLnBrk="1" fontAlgn="auto" hangingPunct="1">
              <a:lnSpc>
                <a:spcPct val="100000"/>
              </a:lnSpc>
              <a:spcBef>
                <a:spcPts val="0"/>
              </a:spcBef>
              <a:spcAft>
                <a:spcPts val="0"/>
              </a:spcAft>
              <a:buClrTx/>
              <a:buFontTx/>
              <a:buNone/>
              <a:defRPr/>
            </a:pPr>
            <a:endParaRPr lang="en-US" sz="800" dirty="0">
              <a:solidFill>
                <a:srgbClr val="000000">
                  <a:lumMod val="60000"/>
                  <a:lumOff val="40000"/>
                </a:srgbClr>
              </a:solidFill>
              <a:latin typeface="Arial"/>
              <a:ea typeface="Nexa Regular"/>
              <a:cs typeface="Nexa Regular"/>
            </a:endParaRPr>
          </a:p>
          <a:p>
            <a:pPr algn="l" defTabSz="457200" eaLnBrk="1" fontAlgn="auto" hangingPunct="1">
              <a:lnSpc>
                <a:spcPct val="100000"/>
              </a:lnSpc>
              <a:spcBef>
                <a:spcPts val="0"/>
              </a:spcBef>
              <a:spcAft>
                <a:spcPts val="0"/>
              </a:spcAft>
              <a:buClrTx/>
              <a:buFontTx/>
              <a:buNone/>
              <a:defRPr/>
            </a:pPr>
            <a:r>
              <a:rPr lang="en-US" sz="800" dirty="0">
                <a:solidFill>
                  <a:srgbClr val="ED1C2E"/>
                </a:solidFill>
                <a:latin typeface="Arial"/>
                <a:ea typeface="Nexa Regular"/>
                <a:cs typeface="Nexa Regular"/>
              </a:rPr>
              <a:t>DELETE THESE INSTRUCTIONS </a:t>
            </a:r>
            <a:r>
              <a:rPr lang="en-US" sz="800" dirty="0" smtClean="0">
                <a:solidFill>
                  <a:srgbClr val="ED1C2E"/>
                </a:solidFill>
                <a:latin typeface="Arial"/>
                <a:ea typeface="Nexa Regular"/>
                <a:cs typeface="Nexa Regular"/>
              </a:rPr>
              <a:t>IN THE MASTER BEFORE </a:t>
            </a:r>
            <a:r>
              <a:rPr lang="en-US" sz="800" dirty="0">
                <a:solidFill>
                  <a:srgbClr val="ED1C2E"/>
                </a:solidFill>
                <a:latin typeface="Arial"/>
                <a:ea typeface="Nexa Regular"/>
                <a:cs typeface="Nexa Regular"/>
              </a:rPr>
              <a:t>FINAL USE.</a:t>
            </a:r>
          </a:p>
        </p:txBody>
      </p:sp>
      <p:sp>
        <p:nvSpPr>
          <p:cNvPr id="21" name="Text Placeholder 4"/>
          <p:cNvSpPr>
            <a:spLocks noGrp="1"/>
          </p:cNvSpPr>
          <p:nvPr>
            <p:ph type="body" sz="quarter" idx="12"/>
          </p:nvPr>
        </p:nvSpPr>
        <p:spPr>
          <a:xfrm>
            <a:off x="473075" y="5542661"/>
            <a:ext cx="5310188" cy="409904"/>
          </a:xfrm>
        </p:spPr>
        <p:txBody>
          <a:bodyPr anchor="b" anchorCtr="0"/>
          <a:lstStyle>
            <a:lvl1pPr>
              <a:defRPr sz="1600">
                <a:solidFill>
                  <a:schemeClr val="bg1">
                    <a:lumMod val="50000"/>
                  </a:schemeClr>
                </a:solidFill>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smtClean="0"/>
              <a:t>Click to edit Master text styles</a:t>
            </a:r>
          </a:p>
        </p:txBody>
      </p:sp>
    </p:spTree>
    <p:extLst>
      <p:ext uri="{BB962C8B-B14F-4D97-AF65-F5344CB8AC3E}">
        <p14:creationId xmlns:p14="http://schemas.microsoft.com/office/powerpoint/2010/main" val="28444820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arge text or section divider-white">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tx2"/>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3283869787"/>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arge text or section divider-blue">
    <p:bg>
      <p:bgPr>
        <a:solidFill>
          <a:schemeClr val="tx2"/>
        </a:soli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3726193159"/>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570" y="2459814"/>
            <a:ext cx="3443100" cy="1934839"/>
          </a:xfrm>
          <a:prstGeom prst="rect">
            <a:avLst/>
          </a:prstGeom>
        </p:spPr>
      </p:pic>
    </p:spTree>
    <p:extLst>
      <p:ext uri="{BB962C8B-B14F-4D97-AF65-F5344CB8AC3E}">
        <p14:creationId xmlns:p14="http://schemas.microsoft.com/office/powerpoint/2010/main" val="37090646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168400"/>
          </a:xfrm>
          <a:prstGeom prst="rect">
            <a:avLst/>
          </a:prstGeom>
          <a:gradFill flip="none" rotWithShape="1">
            <a:gsLst>
              <a:gs pos="0">
                <a:srgbClr val="3399FF"/>
              </a:gs>
              <a:gs pos="57000">
                <a:srgbClr val="0066B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buFontTx/>
              <a:buNone/>
            </a:pPr>
            <a:endParaRPr lang="en-US" sz="1800" b="0">
              <a:solidFill>
                <a:prstClr val="white"/>
              </a:solidFill>
            </a:endParaRPr>
          </a:p>
        </p:txBody>
      </p:sp>
      <p:sp>
        <p:nvSpPr>
          <p:cNvPr id="4" name="Title Placeholder 1"/>
          <p:cNvSpPr>
            <a:spLocks noGrp="1"/>
          </p:cNvSpPr>
          <p:nvPr>
            <p:ph type="title"/>
          </p:nvPr>
        </p:nvSpPr>
        <p:spPr>
          <a:xfrm>
            <a:off x="228600" y="88900"/>
            <a:ext cx="8251116" cy="990600"/>
          </a:xfrm>
          <a:prstGeom prst="rect">
            <a:avLst/>
          </a:prstGeom>
        </p:spPr>
        <p:txBody>
          <a:bodyPr vert="horz" lIns="91420" tIns="45710" rIns="91420" bIns="45710" rtlCol="0" anchor="ctr">
            <a:normAutofit/>
          </a:bodyPr>
          <a:lstStyle>
            <a:lvl1pPr>
              <a:defRPr sz="3600" b="1" spc="-150">
                <a:solidFill>
                  <a:schemeClr val="bg1"/>
                </a:solidFill>
                <a:latin typeface="EMprint Semibold" panose="020B0703020204020204" pitchFamily="34" charset="0"/>
                <a:ea typeface="EMprint Semibold" panose="020B0703020204020204" pitchFamily="34" charset="0"/>
              </a:defRPr>
            </a:lvl1pPr>
          </a:lstStyle>
          <a:p>
            <a:r>
              <a:rPr lang="en-US" dirty="0" smtClean="0"/>
              <a:t>Click to edit Master title style</a:t>
            </a:r>
            <a:endParaRPr lang="en-US" dirty="0"/>
          </a:p>
        </p:txBody>
      </p:sp>
      <p:cxnSp>
        <p:nvCxnSpPr>
          <p:cNvPr id="5" name="Straight Connector 4"/>
          <p:cNvCxnSpPr/>
          <p:nvPr userDrawn="1"/>
        </p:nvCxnSpPr>
        <p:spPr>
          <a:xfrm>
            <a:off x="0" y="1295400"/>
            <a:ext cx="9144000" cy="0"/>
          </a:xfrm>
          <a:prstGeom prst="line">
            <a:avLst/>
          </a:prstGeom>
          <a:ln w="57150">
            <a:gradFill flip="none" rotWithShape="1">
              <a:gsLst>
                <a:gs pos="0">
                  <a:srgbClr val="A3D8FF"/>
                </a:gs>
                <a:gs pos="56000">
                  <a:srgbClr val="61BBFF"/>
                </a:gs>
                <a:gs pos="100000">
                  <a:srgbClr val="3399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28600" y="1498600"/>
            <a:ext cx="8458200" cy="4775200"/>
          </a:xfrm>
          <a:prstGeom prst="rect">
            <a:avLst/>
          </a:prstGeom>
        </p:spPr>
        <p:txBody>
          <a:bodyPr/>
          <a:lstStyle>
            <a:lvl1pPr>
              <a:defRPr sz="1800">
                <a:latin typeface="EMprint" panose="020B0503020204020204" pitchFamily="34" charset="0"/>
                <a:ea typeface="EMprint" panose="020B0503020204020204" pitchFamily="34" charset="0"/>
              </a:defRPr>
            </a:lvl1pPr>
            <a:lvl2pPr>
              <a:defRPr sz="1600">
                <a:latin typeface="EMprint" panose="020B0503020204020204" pitchFamily="34" charset="0"/>
                <a:ea typeface="EMprint" panose="020B0503020204020204" pitchFamily="34" charset="0"/>
              </a:defRPr>
            </a:lvl2pPr>
            <a:lvl3pPr marL="1142687" indent="-228534">
              <a:buFont typeface="EMprint" panose="020B0503020204020204" pitchFamily="34" charset="0"/>
              <a:buChar char="+"/>
              <a:defRPr sz="1400">
                <a:latin typeface="EMprint" panose="020B0503020204020204" pitchFamily="34" charset="0"/>
                <a:ea typeface="EMprint" panose="020B0503020204020204" pitchFamily="34" charset="0"/>
              </a:defRPr>
            </a:lvl3pPr>
            <a:lvl4pPr>
              <a:defRPr sz="1200">
                <a:latin typeface="EMprint" panose="020B0503020204020204" pitchFamily="34" charset="0"/>
                <a:ea typeface="EMprint" panose="020B0503020204020204" pitchFamily="34" charset="0"/>
              </a:defRPr>
            </a:lvl4pPr>
            <a:lvl5pPr>
              <a:defRPr sz="1200">
                <a:latin typeface="EMprint" panose="020B0503020204020204" pitchFamily="34" charset="0"/>
                <a:ea typeface="EMprint" panose="020B05030202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500193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47093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itle Slide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3400"/>
          <a:stretch/>
        </p:blipFill>
        <p:spPr>
          <a:xfrm>
            <a:off x="4968877" y="1447803"/>
            <a:ext cx="4175125" cy="5433951"/>
          </a:xfrm>
          <a:prstGeom prst="rect">
            <a:avLst/>
          </a:prstGeom>
        </p:spPr>
      </p:pic>
      <p:grpSp>
        <p:nvGrpSpPr>
          <p:cNvPr id="17" name="Group 16"/>
          <p:cNvGrpSpPr/>
          <p:nvPr userDrawn="1"/>
        </p:nvGrpSpPr>
        <p:grpSpPr>
          <a:xfrm>
            <a:off x="0" y="23751"/>
            <a:ext cx="9144000" cy="6858000"/>
            <a:chOff x="0" y="0"/>
            <a:chExt cx="9144000" cy="6858000"/>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grpSp>
      <p:sp>
        <p:nvSpPr>
          <p:cNvPr id="11" name="Title 1"/>
          <p:cNvSpPr>
            <a:spLocks noGrp="1"/>
          </p:cNvSpPr>
          <p:nvPr>
            <p:ph type="ctrTitle"/>
          </p:nvPr>
        </p:nvSpPr>
        <p:spPr>
          <a:xfrm>
            <a:off x="475490" y="2662725"/>
            <a:ext cx="4013599" cy="2970803"/>
          </a:xfrm>
          <a:prstGeom prst="rect">
            <a:avLst/>
          </a:prstGeom>
        </p:spPr>
        <p:txBody>
          <a:bodyPr>
            <a:noAutofit/>
          </a:bodyPr>
          <a:lstStyle>
            <a:lvl1pPr>
              <a:lnSpc>
                <a:spcPct val="90000"/>
              </a:lnSpc>
              <a:defRPr sz="375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12"/>
            <a:ext cx="3657600" cy="314325"/>
          </a:xfrm>
          <a:prstGeom prst="rect">
            <a:avLst/>
          </a:prstGeom>
        </p:spPr>
        <p:txBody>
          <a:bodyPr/>
          <a:lstStyle>
            <a:lvl1pPr marL="0" indent="0">
              <a:buNone/>
              <a:defRPr lang="en-US" sz="1200" kern="1200" dirty="0" smtClean="0">
                <a:solidFill>
                  <a:srgbClr val="FFFFFF"/>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8"/>
            <a:ext cx="1338676" cy="752265"/>
          </a:xfrm>
          <a:prstGeom prst="rect">
            <a:avLst/>
          </a:prstGeom>
        </p:spPr>
      </p:pic>
    </p:spTree>
    <p:extLst>
      <p:ext uri="{BB962C8B-B14F-4D97-AF65-F5344CB8AC3E}">
        <p14:creationId xmlns:p14="http://schemas.microsoft.com/office/powerpoint/2010/main" val="255968031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457200" y="293688"/>
            <a:ext cx="8229600" cy="762000"/>
          </a:xfrm>
          <a:prstGeom prst="rect">
            <a:avLst/>
          </a:prstGeom>
        </p:spPr>
        <p:txBody>
          <a:bodyPr/>
          <a:lstStyle>
            <a:lvl1pPr>
              <a:defRPr/>
            </a:lvl1pPr>
          </a:lstStyle>
          <a:p>
            <a:r>
              <a:rPr lang="en-US" smtClean="0"/>
              <a:t>Click to edit Master title style</a:t>
            </a:r>
            <a:endParaRPr lang="en-US" dirty="0"/>
          </a:p>
        </p:txBody>
      </p:sp>
      <p:sp>
        <p:nvSpPr>
          <p:cNvPr id="2" name="Slide Number Placeholder 1"/>
          <p:cNvSpPr>
            <a:spLocks noGrp="1"/>
          </p:cNvSpPr>
          <p:nvPr>
            <p:ph type="sldNum" sz="quarter" idx="10"/>
          </p:nvPr>
        </p:nvSpPr>
        <p:spPr>
          <a:xfrm>
            <a:off x="8232965" y="6462315"/>
            <a:ext cx="453837" cy="227880"/>
          </a:xfrm>
          <a:prstGeom prst="rect">
            <a:avLst/>
          </a:prstGeom>
        </p:spPr>
        <p:txBody>
          <a:bodyPr/>
          <a:lstStyle/>
          <a:p>
            <a:pPr algn="r" eaLnBrk="1" fontAlgn="auto" hangingPunct="1">
              <a:lnSpc>
                <a:spcPct val="100000"/>
              </a:lnSpc>
              <a:spcBef>
                <a:spcPts val="0"/>
              </a:spcBef>
              <a:spcAft>
                <a:spcPts val="0"/>
              </a:spcAft>
              <a:buClrTx/>
            </a:pPr>
            <a:r>
              <a:rPr lang="en-US" sz="1350" b="0" smtClean="0">
                <a:solidFill>
                  <a:prstClr val="black"/>
                </a:solidFill>
                <a:latin typeface="Arial"/>
              </a:rPr>
              <a:t>VG-</a:t>
            </a:r>
            <a:fld id="{6A1832FB-D067-F14F-8F63-A059BBF7F3FB}" type="slidenum">
              <a:rPr sz="1350" b="0" smtClean="0">
                <a:solidFill>
                  <a:prstClr val="black"/>
                </a:solidFill>
                <a:latin typeface="Arial"/>
              </a:rPr>
              <a:pPr algn="r" eaLnBrk="1" fontAlgn="auto" hangingPunct="1">
                <a:lnSpc>
                  <a:spcPct val="100000"/>
                </a:lnSpc>
                <a:spcBef>
                  <a:spcPts val="0"/>
                </a:spcBef>
                <a:spcAft>
                  <a:spcPts val="0"/>
                </a:spcAft>
                <a:buClrTx/>
              </a:pPr>
              <a:t>‹#›</a:t>
            </a:fld>
            <a:endParaRPr sz="1350" b="0" dirty="0">
              <a:solidFill>
                <a:prstClr val="black"/>
              </a:solidFill>
              <a:latin typeface="Arial"/>
            </a:endParaRPr>
          </a:p>
        </p:txBody>
      </p:sp>
      <p:sp>
        <p:nvSpPr>
          <p:cNvPr id="4" name="Footer Placeholder 3"/>
          <p:cNvSpPr>
            <a:spLocks noGrp="1"/>
          </p:cNvSpPr>
          <p:nvPr>
            <p:ph type="ftr" sz="quarter" idx="11"/>
          </p:nvPr>
        </p:nvSpPr>
        <p:spPr>
          <a:xfrm>
            <a:off x="5319653" y="6461595"/>
            <a:ext cx="2895600" cy="228600"/>
          </a:xfrm>
          <a:prstGeom prst="rect">
            <a:avLst/>
          </a:prstGeom>
        </p:spPr>
        <p:txBody>
          <a:bodyPr/>
          <a:lstStyle/>
          <a:p>
            <a:pPr algn="r" eaLnBrk="1" fontAlgn="auto" hangingPunct="1">
              <a:lnSpc>
                <a:spcPct val="100000"/>
              </a:lnSpc>
              <a:spcBef>
                <a:spcPts val="0"/>
              </a:spcBef>
              <a:spcAft>
                <a:spcPts val="0"/>
              </a:spcAft>
              <a:buClrTx/>
            </a:pPr>
            <a:r>
              <a:rPr lang="en-US" sz="1350" b="0" smtClean="0">
                <a:solidFill>
                  <a:prstClr val="black"/>
                </a:solidFill>
                <a:latin typeface="Arial"/>
              </a:rPr>
              <a:t>Proprietary</a:t>
            </a:r>
            <a:endParaRPr lang="en-US" sz="1350" b="0" dirty="0">
              <a:solidFill>
                <a:prstClr val="black"/>
              </a:solidFill>
              <a:latin typeface="Arial"/>
            </a:endParaRPr>
          </a:p>
        </p:txBody>
      </p:sp>
    </p:spTree>
    <p:extLst>
      <p:ext uri="{BB962C8B-B14F-4D97-AF65-F5344CB8AC3E}">
        <p14:creationId xmlns:p14="http://schemas.microsoft.com/office/powerpoint/2010/main" val="34709013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760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harts and Content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57200" y="4114800"/>
            <a:ext cx="8229600" cy="2013585"/>
          </a:xfrm>
        </p:spPr>
        <p:txBody>
          <a:bodyPr/>
          <a:lstStyle>
            <a:lvl1pPr>
              <a:spcBef>
                <a:spcPts val="600"/>
              </a:spcBef>
              <a:defRPr sz="2000">
                <a:solidFill>
                  <a:srgbClr val="000000"/>
                </a:solidFill>
              </a:defRPr>
            </a:lvl1pPr>
            <a:lvl2pPr>
              <a:defRPr sz="1800">
                <a:solidFill>
                  <a:srgbClr val="000000"/>
                </a:solidFill>
              </a:defRPr>
            </a:lvl2pPr>
            <a:lvl3pPr>
              <a:defRPr sz="18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half" idx="12"/>
          </p:nvPr>
        </p:nvSpPr>
        <p:spPr>
          <a:xfrm>
            <a:off x="331724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7" name="Content Placeholder 2"/>
          <p:cNvSpPr>
            <a:spLocks noGrp="1"/>
          </p:cNvSpPr>
          <p:nvPr>
            <p:ph sz="half" idx="13"/>
          </p:nvPr>
        </p:nvSpPr>
        <p:spPr>
          <a:xfrm>
            <a:off x="6177280" y="1636776"/>
            <a:ext cx="2509520"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7890684"/>
      </p:ext>
    </p:extLst>
  </p:cSld>
  <p:clrMapOvr>
    <a:masterClrMapping/>
  </p:clrMapOvr>
  <p:hf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55613" y="1143000"/>
            <a:ext cx="82296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400" b="0" baseline="0" dirty="0">
                <a:solidFill>
                  <a:srgbClr val="000000"/>
                </a:soli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a:xfrm>
            <a:off x="8232965" y="6462315"/>
            <a:ext cx="453837" cy="227880"/>
          </a:xfrm>
          <a:prstGeom prst="rect">
            <a:avLst/>
          </a:prstGeom>
        </p:spPr>
        <p:txBody>
          <a:bodyPr/>
          <a:lstStyle/>
          <a:p>
            <a:pPr algn="r" eaLnBrk="1" fontAlgn="auto" hangingPunct="1">
              <a:lnSpc>
                <a:spcPct val="100000"/>
              </a:lnSpc>
              <a:spcBef>
                <a:spcPts val="0"/>
              </a:spcBef>
              <a:spcAft>
                <a:spcPts val="0"/>
              </a:spcAft>
              <a:buClrTx/>
            </a:pPr>
            <a:fld id="{6A1832FB-D067-F14F-8F63-A059BBF7F3FB}" type="slidenum">
              <a:rPr lang="en-US" sz="1350" b="0" smtClean="0">
                <a:solidFill>
                  <a:srgbClr val="000000"/>
                </a:solidFill>
                <a:latin typeface="Arial"/>
              </a:rPr>
              <a:pPr algn="r" eaLnBrk="1" fontAlgn="auto" hangingPunct="1">
                <a:lnSpc>
                  <a:spcPct val="100000"/>
                </a:lnSpc>
                <a:spcBef>
                  <a:spcPts val="0"/>
                </a:spcBef>
                <a:spcAft>
                  <a:spcPts val="0"/>
                </a:spcAft>
                <a:buClrTx/>
              </a:pPr>
              <a:t>‹#›</a:t>
            </a:fld>
            <a:endParaRPr lang="en-US" sz="1350" b="0" dirty="0">
              <a:solidFill>
                <a:srgbClr val="000000"/>
              </a:solidFill>
              <a:latin typeface="Arial"/>
            </a:endParaRPr>
          </a:p>
        </p:txBody>
      </p:sp>
      <p:sp>
        <p:nvSpPr>
          <p:cNvPr id="3" name="Footer Placeholder 2"/>
          <p:cNvSpPr>
            <a:spLocks noGrp="1"/>
          </p:cNvSpPr>
          <p:nvPr>
            <p:ph type="ftr" sz="quarter" idx="11"/>
          </p:nvPr>
        </p:nvSpPr>
        <p:spPr>
          <a:xfrm>
            <a:off x="5319653" y="6461595"/>
            <a:ext cx="2895600" cy="228600"/>
          </a:xfrm>
          <a:prstGeom prst="rect">
            <a:avLst/>
          </a:prstGeom>
        </p:spPr>
        <p:txBody>
          <a:bodyPr/>
          <a:lstStyle/>
          <a:p>
            <a:pPr algn="r" eaLnBrk="1" fontAlgn="auto" hangingPunct="1">
              <a:lnSpc>
                <a:spcPct val="100000"/>
              </a:lnSpc>
              <a:spcBef>
                <a:spcPts val="0"/>
              </a:spcBef>
              <a:spcAft>
                <a:spcPts val="0"/>
              </a:spcAft>
              <a:buClrTx/>
            </a:pPr>
            <a:r>
              <a:rPr lang="en-US" sz="1350" b="0" smtClean="0">
                <a:solidFill>
                  <a:srgbClr val="000000"/>
                </a:solidFill>
                <a:latin typeface="Arial"/>
              </a:rPr>
              <a:t>Proprietary</a:t>
            </a:r>
            <a:endParaRPr lang="en-US" sz="1350" b="0" dirty="0">
              <a:solidFill>
                <a:srgbClr val="000000"/>
              </a:solidFill>
              <a:latin typeface="Arial"/>
            </a:endParaRPr>
          </a:p>
        </p:txBody>
      </p:sp>
    </p:spTree>
    <p:extLst>
      <p:ext uri="{BB962C8B-B14F-4D97-AF65-F5344CB8AC3E}">
        <p14:creationId xmlns:p14="http://schemas.microsoft.com/office/powerpoint/2010/main" val="4059759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Back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570" y="2459818"/>
            <a:ext cx="3443100" cy="1934839"/>
          </a:xfrm>
          <a:prstGeom prst="rect">
            <a:avLst/>
          </a:prstGeom>
        </p:spPr>
      </p:pic>
    </p:spTree>
    <p:extLst>
      <p:ext uri="{BB962C8B-B14F-4D97-AF65-F5344CB8AC3E}">
        <p14:creationId xmlns:p14="http://schemas.microsoft.com/office/powerpoint/2010/main" val="3330804638"/>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9" name="Rectangle 8"/>
          <p:cNvSpPr/>
          <p:nvPr userDrawn="1"/>
        </p:nvSpPr>
        <p:spPr>
          <a:xfrm>
            <a:off x="0" y="0"/>
            <a:ext cx="9144000" cy="1168400"/>
          </a:xfrm>
          <a:prstGeom prst="rect">
            <a:avLst/>
          </a:prstGeom>
          <a:gradFill flip="none" rotWithShape="1">
            <a:gsLst>
              <a:gs pos="0">
                <a:srgbClr val="3399FF"/>
              </a:gs>
              <a:gs pos="57000">
                <a:srgbClr val="0066B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buFontTx/>
              <a:buNone/>
            </a:pPr>
            <a:endParaRPr lang="en-US" sz="1350" b="0">
              <a:solidFill>
                <a:prstClr val="white"/>
              </a:solidFill>
            </a:endParaRPr>
          </a:p>
        </p:txBody>
      </p:sp>
      <p:sp>
        <p:nvSpPr>
          <p:cNvPr id="10" name="Title Placeholder 1"/>
          <p:cNvSpPr>
            <a:spLocks noGrp="1"/>
          </p:cNvSpPr>
          <p:nvPr>
            <p:ph type="title"/>
          </p:nvPr>
        </p:nvSpPr>
        <p:spPr>
          <a:xfrm>
            <a:off x="228600" y="88900"/>
            <a:ext cx="8251116" cy="990600"/>
          </a:xfrm>
          <a:prstGeom prst="rect">
            <a:avLst/>
          </a:prstGeom>
        </p:spPr>
        <p:txBody>
          <a:bodyPr vert="horz" lIns="91420" tIns="45710" rIns="91420" bIns="45710" rtlCol="0" anchor="ctr">
            <a:normAutofit/>
          </a:bodyPr>
          <a:lstStyle>
            <a:lvl1pPr>
              <a:defRPr sz="2700" b="1" spc="-113">
                <a:solidFill>
                  <a:schemeClr val="bg1"/>
                </a:solidFill>
                <a:latin typeface="EMprint Semibold" panose="020B0703020204020204" pitchFamily="34" charset="0"/>
                <a:ea typeface="EMprint Semibold" panose="020B0703020204020204" pitchFamily="34" charset="0"/>
              </a:defRPr>
            </a:lvl1pPr>
          </a:lstStyle>
          <a:p>
            <a:r>
              <a:rPr lang="en-US" smtClean="0"/>
              <a:t>Click to edit Master title style</a:t>
            </a:r>
            <a:endParaRPr lang="en-US" dirty="0"/>
          </a:p>
        </p:txBody>
      </p:sp>
      <p:cxnSp>
        <p:nvCxnSpPr>
          <p:cNvPr id="11" name="Straight Connector 10"/>
          <p:cNvCxnSpPr/>
          <p:nvPr userDrawn="1"/>
        </p:nvCxnSpPr>
        <p:spPr>
          <a:xfrm>
            <a:off x="0" y="1295400"/>
            <a:ext cx="9144000" cy="0"/>
          </a:xfrm>
          <a:prstGeom prst="line">
            <a:avLst/>
          </a:prstGeom>
          <a:ln w="57150">
            <a:gradFill flip="none" rotWithShape="1">
              <a:gsLst>
                <a:gs pos="0">
                  <a:srgbClr val="A3D8FF"/>
                </a:gs>
                <a:gs pos="56000">
                  <a:srgbClr val="61BBFF"/>
                </a:gs>
                <a:gs pos="100000">
                  <a:srgbClr val="3399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1"/>
          </p:nvPr>
        </p:nvSpPr>
        <p:spPr>
          <a:xfrm>
            <a:off x="228600" y="1498600"/>
            <a:ext cx="8458200" cy="4775200"/>
          </a:xfrm>
          <a:prstGeom prst="rect">
            <a:avLst/>
          </a:prstGeom>
        </p:spPr>
        <p:txBody>
          <a:bodyPr/>
          <a:lstStyle>
            <a:lvl1pPr>
              <a:defRPr sz="1350">
                <a:latin typeface="EMprint" panose="020B0503020204020204" pitchFamily="34" charset="0"/>
                <a:ea typeface="EMprint" panose="020B0503020204020204" pitchFamily="34" charset="0"/>
              </a:defRPr>
            </a:lvl1pPr>
            <a:lvl2pPr>
              <a:defRPr sz="1200">
                <a:latin typeface="EMprint" panose="020B0503020204020204" pitchFamily="34" charset="0"/>
                <a:ea typeface="EMprint" panose="020B0503020204020204" pitchFamily="34" charset="0"/>
              </a:defRPr>
            </a:lvl2pPr>
            <a:lvl3pPr marL="857037" indent="-171405">
              <a:buFont typeface="EMprint" panose="020B0503020204020204" pitchFamily="34" charset="0"/>
              <a:buChar char="+"/>
              <a:defRPr sz="1050">
                <a:latin typeface="EMprint" panose="020B0503020204020204" pitchFamily="34" charset="0"/>
                <a:ea typeface="EMprint" panose="020B0503020204020204" pitchFamily="34" charset="0"/>
              </a:defRPr>
            </a:lvl3pPr>
            <a:lvl4pPr>
              <a:defRPr sz="900">
                <a:latin typeface="EMprint" panose="020B0503020204020204" pitchFamily="34" charset="0"/>
                <a:ea typeface="EMprint" panose="020B0503020204020204" pitchFamily="34" charset="0"/>
              </a:defRPr>
            </a:lvl4pPr>
            <a:lvl5pPr>
              <a:defRPr sz="900">
                <a:latin typeface="EMprint" panose="020B0503020204020204" pitchFamily="34" charset="0"/>
                <a:ea typeface="EMprint" panose="020B05030202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49977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168400"/>
          </a:xfrm>
          <a:prstGeom prst="rect">
            <a:avLst/>
          </a:prstGeom>
          <a:gradFill flip="none" rotWithShape="1">
            <a:gsLst>
              <a:gs pos="0">
                <a:srgbClr val="3399FF"/>
              </a:gs>
              <a:gs pos="57000">
                <a:srgbClr val="0066B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buFontTx/>
              <a:buNone/>
            </a:pPr>
            <a:endParaRPr lang="en-US" sz="1800" b="0">
              <a:solidFill>
                <a:prstClr val="white"/>
              </a:solidFill>
            </a:endParaRPr>
          </a:p>
        </p:txBody>
      </p:sp>
      <p:sp>
        <p:nvSpPr>
          <p:cNvPr id="4" name="Title Placeholder 1"/>
          <p:cNvSpPr>
            <a:spLocks noGrp="1"/>
          </p:cNvSpPr>
          <p:nvPr>
            <p:ph type="title"/>
          </p:nvPr>
        </p:nvSpPr>
        <p:spPr>
          <a:xfrm>
            <a:off x="228600" y="88900"/>
            <a:ext cx="8251116" cy="990600"/>
          </a:xfrm>
          <a:prstGeom prst="rect">
            <a:avLst/>
          </a:prstGeom>
        </p:spPr>
        <p:txBody>
          <a:bodyPr vert="horz" lIns="91420" tIns="45710" rIns="91420" bIns="45710" rtlCol="0" anchor="ctr">
            <a:normAutofit/>
          </a:bodyPr>
          <a:lstStyle>
            <a:lvl1pPr>
              <a:defRPr sz="3600" b="1" spc="-150">
                <a:solidFill>
                  <a:schemeClr val="bg1"/>
                </a:solidFill>
                <a:latin typeface="EMprint Semibold" panose="020B0703020204020204" pitchFamily="34" charset="0"/>
                <a:ea typeface="EMprint Semibold" panose="020B0703020204020204" pitchFamily="34" charset="0"/>
              </a:defRPr>
            </a:lvl1pPr>
          </a:lstStyle>
          <a:p>
            <a:r>
              <a:rPr lang="en-US" dirty="0" smtClean="0"/>
              <a:t>Click to edit Master title style</a:t>
            </a:r>
            <a:endParaRPr lang="en-US" dirty="0"/>
          </a:p>
        </p:txBody>
      </p:sp>
      <p:cxnSp>
        <p:nvCxnSpPr>
          <p:cNvPr id="5" name="Straight Connector 4"/>
          <p:cNvCxnSpPr/>
          <p:nvPr userDrawn="1"/>
        </p:nvCxnSpPr>
        <p:spPr>
          <a:xfrm>
            <a:off x="0" y="1295400"/>
            <a:ext cx="9144000" cy="0"/>
          </a:xfrm>
          <a:prstGeom prst="line">
            <a:avLst/>
          </a:prstGeom>
          <a:ln w="57150">
            <a:gradFill flip="none" rotWithShape="1">
              <a:gsLst>
                <a:gs pos="0">
                  <a:srgbClr val="A3D8FF"/>
                </a:gs>
                <a:gs pos="56000">
                  <a:srgbClr val="61BBFF"/>
                </a:gs>
                <a:gs pos="100000">
                  <a:srgbClr val="3399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28600" y="1498600"/>
            <a:ext cx="8458200" cy="4775200"/>
          </a:xfrm>
          <a:prstGeom prst="rect">
            <a:avLst/>
          </a:prstGeom>
        </p:spPr>
        <p:txBody>
          <a:bodyPr/>
          <a:lstStyle>
            <a:lvl1pPr>
              <a:defRPr sz="1800">
                <a:latin typeface="EMprint" panose="020B0503020204020204" pitchFamily="34" charset="0"/>
                <a:ea typeface="EMprint" panose="020B0503020204020204" pitchFamily="34" charset="0"/>
              </a:defRPr>
            </a:lvl1pPr>
            <a:lvl2pPr>
              <a:defRPr sz="1600">
                <a:latin typeface="EMprint" panose="020B0503020204020204" pitchFamily="34" charset="0"/>
                <a:ea typeface="EMprint" panose="020B0503020204020204" pitchFamily="34" charset="0"/>
              </a:defRPr>
            </a:lvl2pPr>
            <a:lvl3pPr marL="1142687" indent="-228534">
              <a:buFont typeface="EMprint" panose="020B0503020204020204" pitchFamily="34" charset="0"/>
              <a:buChar char="+"/>
              <a:defRPr sz="1400">
                <a:latin typeface="EMprint" panose="020B0503020204020204" pitchFamily="34" charset="0"/>
                <a:ea typeface="EMprint" panose="020B0503020204020204" pitchFamily="34" charset="0"/>
              </a:defRPr>
            </a:lvl3pPr>
            <a:lvl4pPr>
              <a:defRPr sz="1200">
                <a:latin typeface="EMprint" panose="020B0503020204020204" pitchFamily="34" charset="0"/>
                <a:ea typeface="EMprint" panose="020B0503020204020204" pitchFamily="34" charset="0"/>
              </a:defRPr>
            </a:lvl4pPr>
            <a:lvl5pPr>
              <a:defRPr sz="1200">
                <a:latin typeface="EMprint" panose="020B0503020204020204" pitchFamily="34" charset="0"/>
                <a:ea typeface="EMprint" panose="020B05030202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85614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s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46716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3400"/>
          <a:stretch/>
        </p:blipFill>
        <p:spPr>
          <a:xfrm>
            <a:off x="4968877" y="1447803"/>
            <a:ext cx="4175125" cy="5433951"/>
          </a:xfrm>
          <a:prstGeom prst="rect">
            <a:avLst/>
          </a:prstGeom>
        </p:spPr>
      </p:pic>
      <p:grpSp>
        <p:nvGrpSpPr>
          <p:cNvPr id="17" name="Group 16"/>
          <p:cNvGrpSpPr/>
          <p:nvPr userDrawn="1"/>
        </p:nvGrpSpPr>
        <p:grpSpPr>
          <a:xfrm>
            <a:off x="0" y="23751"/>
            <a:ext cx="9144000" cy="6858000"/>
            <a:chOff x="0" y="0"/>
            <a:chExt cx="9144000" cy="6858000"/>
          </a:xfrm>
        </p:grpSpPr>
        <p:sp>
          <p:nvSpPr>
            <p:cNvPr id="14" name="Rectangle 13"/>
            <p:cNvSpPr/>
            <p:nvPr userDrawn="1"/>
          </p:nvSpPr>
          <p:spPr>
            <a:xfrm>
              <a:off x="1" y="1515683"/>
              <a:ext cx="4968874" cy="5342317"/>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15" name="Isosceles Triangle 14"/>
            <p:cNvSpPr/>
            <p:nvPr userDrawn="1"/>
          </p:nvSpPr>
          <p:spPr>
            <a:xfrm>
              <a:off x="4438789" y="3292324"/>
              <a:ext cx="1062543" cy="3565676"/>
            </a:xfrm>
            <a:prstGeom prst="triangle">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16" name="Isosceles Triangle 15"/>
            <p:cNvSpPr/>
            <p:nvPr userDrawn="1"/>
          </p:nvSpPr>
          <p:spPr>
            <a:xfrm flipV="1">
              <a:off x="4687134" y="1515683"/>
              <a:ext cx="565852" cy="1789044"/>
            </a:xfrm>
            <a:prstGeom prst="triangle">
              <a:avLst/>
            </a:prstGeom>
            <a:solidFill>
              <a:srgbClr val="008CD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sp>
          <p:nvSpPr>
            <p:cNvPr id="9" name="Rectangle 8"/>
            <p:cNvSpPr/>
            <p:nvPr userDrawn="1"/>
          </p:nvSpPr>
          <p:spPr>
            <a:xfrm>
              <a:off x="0" y="0"/>
              <a:ext cx="9144000" cy="151885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buFontTx/>
                <a:buNone/>
              </a:pPr>
              <a:endParaRPr lang="en-US" sz="1350" b="0">
                <a:solidFill>
                  <a:srgbClr val="000000"/>
                </a:solidFill>
              </a:endParaRPr>
            </a:p>
          </p:txBody>
        </p:sp>
      </p:grpSp>
      <p:sp>
        <p:nvSpPr>
          <p:cNvPr id="11" name="Title 1"/>
          <p:cNvSpPr>
            <a:spLocks noGrp="1"/>
          </p:cNvSpPr>
          <p:nvPr>
            <p:ph type="ctrTitle"/>
          </p:nvPr>
        </p:nvSpPr>
        <p:spPr>
          <a:xfrm>
            <a:off x="475490" y="2662725"/>
            <a:ext cx="4013599" cy="2970803"/>
          </a:xfrm>
          <a:prstGeom prst="rect">
            <a:avLst/>
          </a:prstGeom>
        </p:spPr>
        <p:txBody>
          <a:bodyPr>
            <a:noAutofit/>
          </a:bodyPr>
          <a:lstStyle>
            <a:lvl1pPr>
              <a:lnSpc>
                <a:spcPct val="90000"/>
              </a:lnSpc>
              <a:defRPr sz="3750" b="0" i="0" baseline="0">
                <a:solidFill>
                  <a:srgbClr val="FFFFFF"/>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a:xfrm>
            <a:off x="475488" y="2201512"/>
            <a:ext cx="3657600" cy="314325"/>
          </a:xfrm>
          <a:prstGeom prst="rect">
            <a:avLst/>
          </a:prstGeom>
        </p:spPr>
        <p:txBody>
          <a:bodyPr/>
          <a:lstStyle>
            <a:lvl1pPr marL="0" indent="0">
              <a:buNone/>
              <a:defRPr lang="en-US" sz="1200" kern="1200" dirty="0" smtClean="0">
                <a:solidFill>
                  <a:srgbClr val="FFFFFF"/>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52937" y="265598"/>
            <a:ext cx="1338676" cy="752265"/>
          </a:xfrm>
          <a:prstGeom prst="rect">
            <a:avLst/>
          </a:prstGeom>
        </p:spPr>
      </p:pic>
    </p:spTree>
    <p:extLst>
      <p:ext uri="{BB962C8B-B14F-4D97-AF65-F5344CB8AC3E}">
        <p14:creationId xmlns:p14="http://schemas.microsoft.com/office/powerpoint/2010/main" val="403597426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457200" y="293688"/>
            <a:ext cx="8229600" cy="762000"/>
          </a:xfrm>
          <a:prstGeom prst="rect">
            <a:avLst/>
          </a:prstGeom>
        </p:spPr>
        <p:txBody>
          <a:bodyPr/>
          <a:lstStyle>
            <a:lvl1pPr>
              <a:defRPr/>
            </a:lvl1pPr>
          </a:lstStyle>
          <a:p>
            <a:r>
              <a:rPr lang="en-US" smtClean="0"/>
              <a:t>Click to edit Master title style</a:t>
            </a:r>
            <a:endParaRPr lang="en-US" dirty="0"/>
          </a:p>
        </p:txBody>
      </p:sp>
      <p:sp>
        <p:nvSpPr>
          <p:cNvPr id="2" name="Slide Number Placeholder 1"/>
          <p:cNvSpPr>
            <a:spLocks noGrp="1"/>
          </p:cNvSpPr>
          <p:nvPr>
            <p:ph type="sldNum" sz="quarter" idx="10"/>
          </p:nvPr>
        </p:nvSpPr>
        <p:spPr>
          <a:xfrm>
            <a:off x="8232965" y="6462315"/>
            <a:ext cx="453837" cy="227880"/>
          </a:xfrm>
          <a:prstGeom prst="rect">
            <a:avLst/>
          </a:prstGeom>
        </p:spPr>
        <p:txBody>
          <a:bodyPr/>
          <a:lstStyle/>
          <a:p>
            <a:pPr algn="r" eaLnBrk="1" fontAlgn="auto" hangingPunct="1">
              <a:lnSpc>
                <a:spcPct val="100000"/>
              </a:lnSpc>
              <a:spcBef>
                <a:spcPts val="0"/>
              </a:spcBef>
              <a:spcAft>
                <a:spcPts val="0"/>
              </a:spcAft>
              <a:buClrTx/>
            </a:pPr>
            <a:r>
              <a:rPr lang="en-US" sz="1350" b="0" smtClean="0">
                <a:solidFill>
                  <a:prstClr val="black"/>
                </a:solidFill>
                <a:latin typeface="Arial"/>
              </a:rPr>
              <a:t>VG-</a:t>
            </a:r>
            <a:fld id="{6A1832FB-D067-F14F-8F63-A059BBF7F3FB}" type="slidenum">
              <a:rPr sz="1350" b="0" smtClean="0">
                <a:solidFill>
                  <a:prstClr val="black"/>
                </a:solidFill>
                <a:latin typeface="Arial"/>
              </a:rPr>
              <a:pPr algn="r" eaLnBrk="1" fontAlgn="auto" hangingPunct="1">
                <a:lnSpc>
                  <a:spcPct val="100000"/>
                </a:lnSpc>
                <a:spcBef>
                  <a:spcPts val="0"/>
                </a:spcBef>
                <a:spcAft>
                  <a:spcPts val="0"/>
                </a:spcAft>
                <a:buClrTx/>
              </a:pPr>
              <a:t>‹#›</a:t>
            </a:fld>
            <a:endParaRPr sz="1350" b="0" dirty="0">
              <a:solidFill>
                <a:prstClr val="black"/>
              </a:solidFill>
              <a:latin typeface="Arial"/>
            </a:endParaRPr>
          </a:p>
        </p:txBody>
      </p:sp>
      <p:sp>
        <p:nvSpPr>
          <p:cNvPr id="4" name="Footer Placeholder 3"/>
          <p:cNvSpPr>
            <a:spLocks noGrp="1"/>
          </p:cNvSpPr>
          <p:nvPr>
            <p:ph type="ftr" sz="quarter" idx="11"/>
          </p:nvPr>
        </p:nvSpPr>
        <p:spPr>
          <a:xfrm>
            <a:off x="5319653" y="6461595"/>
            <a:ext cx="2895600" cy="228600"/>
          </a:xfrm>
          <a:prstGeom prst="rect">
            <a:avLst/>
          </a:prstGeom>
        </p:spPr>
        <p:txBody>
          <a:bodyPr/>
          <a:lstStyle/>
          <a:p>
            <a:pPr algn="r" eaLnBrk="1" fontAlgn="auto" hangingPunct="1">
              <a:lnSpc>
                <a:spcPct val="100000"/>
              </a:lnSpc>
              <a:spcBef>
                <a:spcPts val="0"/>
              </a:spcBef>
              <a:spcAft>
                <a:spcPts val="0"/>
              </a:spcAft>
              <a:buClrTx/>
            </a:pPr>
            <a:r>
              <a:rPr lang="en-US" sz="1350" b="0" smtClean="0">
                <a:solidFill>
                  <a:prstClr val="black"/>
                </a:solidFill>
                <a:latin typeface="Arial"/>
              </a:rPr>
              <a:t>Proprietary</a:t>
            </a:r>
            <a:endParaRPr lang="en-US" sz="1350" b="0" dirty="0">
              <a:solidFill>
                <a:prstClr val="black"/>
              </a:solidFill>
              <a:latin typeface="Arial"/>
            </a:endParaRPr>
          </a:p>
        </p:txBody>
      </p:sp>
    </p:spTree>
    <p:extLst>
      <p:ext uri="{BB962C8B-B14F-4D97-AF65-F5344CB8AC3E}">
        <p14:creationId xmlns:p14="http://schemas.microsoft.com/office/powerpoint/2010/main" val="48774149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07267"/>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55613" y="1143000"/>
            <a:ext cx="82296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400" b="0" baseline="0" dirty="0">
                <a:solidFill>
                  <a:srgbClr val="000000"/>
                </a:soli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a:xfrm>
            <a:off x="8232965" y="6462315"/>
            <a:ext cx="453837" cy="227880"/>
          </a:xfrm>
          <a:prstGeom prst="rect">
            <a:avLst/>
          </a:prstGeom>
        </p:spPr>
        <p:txBody>
          <a:bodyPr/>
          <a:lstStyle/>
          <a:p>
            <a:pPr algn="r" eaLnBrk="1" fontAlgn="auto" hangingPunct="1">
              <a:lnSpc>
                <a:spcPct val="100000"/>
              </a:lnSpc>
              <a:spcBef>
                <a:spcPts val="0"/>
              </a:spcBef>
              <a:spcAft>
                <a:spcPts val="0"/>
              </a:spcAft>
              <a:buClrTx/>
            </a:pPr>
            <a:fld id="{6A1832FB-D067-F14F-8F63-A059BBF7F3FB}" type="slidenum">
              <a:rPr lang="en-US" sz="1350" b="0" smtClean="0">
                <a:solidFill>
                  <a:srgbClr val="000000"/>
                </a:solidFill>
                <a:latin typeface="Arial"/>
              </a:rPr>
              <a:pPr algn="r" eaLnBrk="1" fontAlgn="auto" hangingPunct="1">
                <a:lnSpc>
                  <a:spcPct val="100000"/>
                </a:lnSpc>
                <a:spcBef>
                  <a:spcPts val="0"/>
                </a:spcBef>
                <a:spcAft>
                  <a:spcPts val="0"/>
                </a:spcAft>
                <a:buClrTx/>
              </a:pPr>
              <a:t>‹#›</a:t>
            </a:fld>
            <a:endParaRPr lang="en-US" sz="1350" b="0" dirty="0">
              <a:solidFill>
                <a:srgbClr val="000000"/>
              </a:solidFill>
              <a:latin typeface="Arial"/>
            </a:endParaRPr>
          </a:p>
        </p:txBody>
      </p:sp>
      <p:sp>
        <p:nvSpPr>
          <p:cNvPr id="3" name="Footer Placeholder 2"/>
          <p:cNvSpPr>
            <a:spLocks noGrp="1"/>
          </p:cNvSpPr>
          <p:nvPr>
            <p:ph type="ftr" sz="quarter" idx="11"/>
          </p:nvPr>
        </p:nvSpPr>
        <p:spPr>
          <a:xfrm>
            <a:off x="5319653" y="6461595"/>
            <a:ext cx="2895600" cy="228600"/>
          </a:xfrm>
          <a:prstGeom prst="rect">
            <a:avLst/>
          </a:prstGeom>
        </p:spPr>
        <p:txBody>
          <a:bodyPr/>
          <a:lstStyle/>
          <a:p>
            <a:pPr algn="r" eaLnBrk="1" fontAlgn="auto" hangingPunct="1">
              <a:lnSpc>
                <a:spcPct val="100000"/>
              </a:lnSpc>
              <a:spcBef>
                <a:spcPts val="0"/>
              </a:spcBef>
              <a:spcAft>
                <a:spcPts val="0"/>
              </a:spcAft>
              <a:buClrTx/>
            </a:pPr>
            <a:r>
              <a:rPr lang="en-US" sz="1350" b="0" smtClean="0">
                <a:solidFill>
                  <a:srgbClr val="000000"/>
                </a:solidFill>
                <a:latin typeface="Arial"/>
              </a:rPr>
              <a:t>Proprietary</a:t>
            </a:r>
            <a:endParaRPr lang="en-US" sz="1350" b="0" dirty="0">
              <a:solidFill>
                <a:srgbClr val="000000"/>
              </a:solidFill>
              <a:latin typeface="Arial"/>
            </a:endParaRPr>
          </a:p>
        </p:txBody>
      </p:sp>
    </p:spTree>
    <p:extLst>
      <p:ext uri="{BB962C8B-B14F-4D97-AF65-F5344CB8AC3E}">
        <p14:creationId xmlns:p14="http://schemas.microsoft.com/office/powerpoint/2010/main" val="2620639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Back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570" y="2459818"/>
            <a:ext cx="3443100" cy="1934839"/>
          </a:xfrm>
          <a:prstGeom prst="rect">
            <a:avLst/>
          </a:prstGeom>
        </p:spPr>
      </p:pic>
    </p:spTree>
    <p:extLst>
      <p:ext uri="{BB962C8B-B14F-4D97-AF65-F5344CB8AC3E}">
        <p14:creationId xmlns:p14="http://schemas.microsoft.com/office/powerpoint/2010/main" val="7108841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38230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9" name="Rectangle 8"/>
          <p:cNvSpPr/>
          <p:nvPr userDrawn="1"/>
        </p:nvSpPr>
        <p:spPr>
          <a:xfrm>
            <a:off x="0" y="0"/>
            <a:ext cx="9144000" cy="1168400"/>
          </a:xfrm>
          <a:prstGeom prst="rect">
            <a:avLst/>
          </a:prstGeom>
          <a:gradFill flip="none" rotWithShape="1">
            <a:gsLst>
              <a:gs pos="0">
                <a:srgbClr val="3399FF"/>
              </a:gs>
              <a:gs pos="57000">
                <a:srgbClr val="0066B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buFontTx/>
              <a:buNone/>
            </a:pPr>
            <a:endParaRPr lang="en-US" sz="1350" b="0">
              <a:solidFill>
                <a:prstClr val="white"/>
              </a:solidFill>
            </a:endParaRPr>
          </a:p>
        </p:txBody>
      </p:sp>
      <p:sp>
        <p:nvSpPr>
          <p:cNvPr id="10" name="Title Placeholder 1"/>
          <p:cNvSpPr>
            <a:spLocks noGrp="1"/>
          </p:cNvSpPr>
          <p:nvPr>
            <p:ph type="title"/>
          </p:nvPr>
        </p:nvSpPr>
        <p:spPr>
          <a:xfrm>
            <a:off x="228600" y="88900"/>
            <a:ext cx="8251116" cy="990600"/>
          </a:xfrm>
          <a:prstGeom prst="rect">
            <a:avLst/>
          </a:prstGeom>
        </p:spPr>
        <p:txBody>
          <a:bodyPr vert="horz" lIns="91420" tIns="45710" rIns="91420" bIns="45710" rtlCol="0" anchor="ctr">
            <a:normAutofit/>
          </a:bodyPr>
          <a:lstStyle>
            <a:lvl1pPr>
              <a:defRPr sz="2700" b="1" spc="-113">
                <a:solidFill>
                  <a:schemeClr val="bg1"/>
                </a:solidFill>
                <a:latin typeface="EMprint Semibold" panose="020B0703020204020204" pitchFamily="34" charset="0"/>
                <a:ea typeface="EMprint Semibold" panose="020B0703020204020204" pitchFamily="34" charset="0"/>
              </a:defRPr>
            </a:lvl1pPr>
          </a:lstStyle>
          <a:p>
            <a:r>
              <a:rPr lang="en-US" smtClean="0"/>
              <a:t>Click to edit Master title style</a:t>
            </a:r>
            <a:endParaRPr lang="en-US" dirty="0"/>
          </a:p>
        </p:txBody>
      </p:sp>
      <p:cxnSp>
        <p:nvCxnSpPr>
          <p:cNvPr id="11" name="Straight Connector 10"/>
          <p:cNvCxnSpPr/>
          <p:nvPr userDrawn="1"/>
        </p:nvCxnSpPr>
        <p:spPr>
          <a:xfrm>
            <a:off x="0" y="1295400"/>
            <a:ext cx="9144000" cy="0"/>
          </a:xfrm>
          <a:prstGeom prst="line">
            <a:avLst/>
          </a:prstGeom>
          <a:ln w="57150">
            <a:gradFill flip="none" rotWithShape="1">
              <a:gsLst>
                <a:gs pos="0">
                  <a:srgbClr val="A3D8FF"/>
                </a:gs>
                <a:gs pos="56000">
                  <a:srgbClr val="61BBFF"/>
                </a:gs>
                <a:gs pos="100000">
                  <a:srgbClr val="3399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1"/>
          </p:nvPr>
        </p:nvSpPr>
        <p:spPr>
          <a:xfrm>
            <a:off x="228600" y="1498600"/>
            <a:ext cx="8458200" cy="4775200"/>
          </a:xfrm>
          <a:prstGeom prst="rect">
            <a:avLst/>
          </a:prstGeom>
        </p:spPr>
        <p:txBody>
          <a:bodyPr/>
          <a:lstStyle>
            <a:lvl1pPr>
              <a:defRPr sz="1350">
                <a:latin typeface="EMprint" panose="020B0503020204020204" pitchFamily="34" charset="0"/>
                <a:ea typeface="EMprint" panose="020B0503020204020204" pitchFamily="34" charset="0"/>
              </a:defRPr>
            </a:lvl1pPr>
            <a:lvl2pPr>
              <a:defRPr sz="1200">
                <a:latin typeface="EMprint" panose="020B0503020204020204" pitchFamily="34" charset="0"/>
                <a:ea typeface="EMprint" panose="020B0503020204020204" pitchFamily="34" charset="0"/>
              </a:defRPr>
            </a:lvl2pPr>
            <a:lvl3pPr marL="857037" indent="-171405">
              <a:buFont typeface="EMprint" panose="020B0503020204020204" pitchFamily="34" charset="0"/>
              <a:buChar char="+"/>
              <a:defRPr sz="1050">
                <a:latin typeface="EMprint" panose="020B0503020204020204" pitchFamily="34" charset="0"/>
                <a:ea typeface="EMprint" panose="020B0503020204020204" pitchFamily="34" charset="0"/>
              </a:defRPr>
            </a:lvl3pPr>
            <a:lvl4pPr>
              <a:defRPr sz="900">
                <a:latin typeface="EMprint" panose="020B0503020204020204" pitchFamily="34" charset="0"/>
                <a:ea typeface="EMprint" panose="020B0503020204020204" pitchFamily="34" charset="0"/>
              </a:defRPr>
            </a:lvl4pPr>
            <a:lvl5pPr>
              <a:defRPr sz="900">
                <a:latin typeface="EMprint" panose="020B0503020204020204" pitchFamily="34" charset="0"/>
                <a:ea typeface="EMprint" panose="020B05030202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4505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image" Target="../media/image6.png"/><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6"/>
          <p:cNvSpPr>
            <a:spLocks noChangeArrowheads="1"/>
          </p:cNvSpPr>
          <p:nvPr/>
        </p:nvSpPr>
        <p:spPr bwMode="auto">
          <a:xfrm>
            <a:off x="8394700"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fontAlgn="auto" hangingPunct="1">
              <a:lnSpc>
                <a:spcPct val="100000"/>
              </a:lnSpc>
              <a:spcBef>
                <a:spcPts val="0"/>
              </a:spcBef>
              <a:spcAft>
                <a:spcPts val="0"/>
              </a:spcAft>
              <a:buClrTx/>
              <a:buFontTx/>
              <a:buNone/>
            </a:pPr>
            <a:fld id="{61EB682E-F9F7-A84A-866D-693BB3909AC4}" type="slidenum">
              <a:rPr lang="en-US" sz="800" b="0">
                <a:solidFill>
                  <a:srgbClr val="000000"/>
                </a:solidFill>
                <a:latin typeface="Arial"/>
                <a:ea typeface="Arial"/>
                <a:cs typeface="Arial" charset="0"/>
              </a:rPr>
              <a:pPr algn="r" eaLnBrk="1" fontAlgn="auto" hangingPunct="1">
                <a:lnSpc>
                  <a:spcPct val="100000"/>
                </a:lnSpc>
                <a:spcBef>
                  <a:spcPts val="0"/>
                </a:spcBef>
                <a:spcAft>
                  <a:spcPts val="0"/>
                </a:spcAft>
                <a:buClrTx/>
                <a:buFontTx/>
                <a:buNone/>
              </a:pPr>
              <a:t>‹#›</a:t>
            </a:fld>
            <a:endParaRPr lang="en-US" sz="800" b="0" dirty="0">
              <a:solidFill>
                <a:srgbClr val="000000"/>
              </a:solidFill>
              <a:latin typeface="Arial"/>
              <a:ea typeface="Arial"/>
              <a:cs typeface="Arial" charset="0"/>
            </a:endParaRPr>
          </a:p>
        </p:txBody>
      </p:sp>
      <p:sp>
        <p:nvSpPr>
          <p:cNvPr id="1029" name="Rectangle 6"/>
          <p:cNvSpPr>
            <a:spLocks noChangeArrowheads="1"/>
          </p:cNvSpPr>
          <p:nvPr/>
        </p:nvSpPr>
        <p:spPr bwMode="auto">
          <a:xfrm>
            <a:off x="6376988"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fontAlgn="auto" hangingPunct="1">
              <a:lnSpc>
                <a:spcPct val="100000"/>
              </a:lnSpc>
              <a:spcBef>
                <a:spcPts val="0"/>
              </a:spcBef>
              <a:spcAft>
                <a:spcPts val="0"/>
              </a:spcAft>
              <a:buClrTx/>
              <a:buFontTx/>
              <a:buNone/>
            </a:pPr>
            <a:r>
              <a:rPr lang="en-US" sz="800" b="0" dirty="0">
                <a:solidFill>
                  <a:srgbClr val="000000"/>
                </a:solidFill>
                <a:latin typeface="Arial"/>
                <a:ea typeface="Arial"/>
                <a:cs typeface="Arial" charset="0"/>
              </a:rPr>
              <a:t>Proprietary</a:t>
            </a:r>
          </a:p>
        </p:txBody>
      </p:sp>
      <p:pic>
        <p:nvPicPr>
          <p:cNvPr id="8" name="Picture 7" descr="Imperial_en_rgb.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47020" y="6208704"/>
            <a:ext cx="681753" cy="400696"/>
          </a:xfrm>
          <a:prstGeom prst="rect">
            <a:avLst/>
          </a:prstGeom>
        </p:spPr>
      </p:pic>
    </p:spTree>
    <p:extLst>
      <p:ext uri="{BB962C8B-B14F-4D97-AF65-F5344CB8AC3E}">
        <p14:creationId xmlns:p14="http://schemas.microsoft.com/office/powerpoint/2010/main" val="254832258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Lst>
  <p:timing>
    <p:tnLst>
      <p:par>
        <p:cTn id="1" dur="indefinite" restart="never" nodeType="tmRoot"/>
      </p:par>
    </p:tnLst>
  </p:timing>
  <p:hf hdr="0" ftr="0"/>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0" indent="0" algn="l" defTabSz="457200" rtl="0" eaLnBrk="1" fontAlgn="base" hangingPunct="1">
        <a:spcBef>
          <a:spcPct val="0"/>
        </a:spcBef>
        <a:spcAft>
          <a:spcPct val="0"/>
        </a:spcAft>
        <a:buFont typeface="Arial" charset="0"/>
        <a:buNone/>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9" name="Rectangle 6"/>
          <p:cNvSpPr>
            <a:spLocks noChangeArrowheads="1"/>
          </p:cNvSpPr>
          <p:nvPr/>
        </p:nvSpPr>
        <p:spPr bwMode="auto">
          <a:xfrm>
            <a:off x="6376988"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457200" eaLnBrk="1" hangingPunct="1">
              <a:lnSpc>
                <a:spcPct val="100000"/>
              </a:lnSpc>
              <a:spcBef>
                <a:spcPct val="0"/>
              </a:spcBef>
              <a:buClrTx/>
              <a:buFontTx/>
              <a:buNone/>
            </a:pPr>
            <a:endParaRPr lang="en-US" sz="800" b="0" dirty="0">
              <a:solidFill>
                <a:srgbClr val="000000"/>
              </a:solidFill>
              <a:latin typeface="Arial" charset="0"/>
              <a:ea typeface="Arial"/>
              <a:cs typeface="Arial" charset="0"/>
            </a:endParaRPr>
          </a:p>
        </p:txBody>
      </p:sp>
      <p:pic>
        <p:nvPicPr>
          <p:cNvPr id="7" name="Picture 6" descr="Imperial_en_rgb.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06635" y="6207529"/>
            <a:ext cx="681753" cy="400696"/>
          </a:xfrm>
          <a:prstGeom prst="rect">
            <a:avLst/>
          </a:prstGeom>
        </p:spPr>
      </p:pic>
      <p:sp>
        <p:nvSpPr>
          <p:cNvPr id="9" name="Rectangle 6"/>
          <p:cNvSpPr>
            <a:spLocks noChangeArrowheads="1"/>
          </p:cNvSpPr>
          <p:nvPr/>
        </p:nvSpPr>
        <p:spPr bwMode="auto">
          <a:xfrm>
            <a:off x="1079581"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
        <p:nvSpPr>
          <p:cNvPr id="10" name="Rectangle 6"/>
          <p:cNvSpPr>
            <a:spLocks noChangeArrowheads="1"/>
          </p:cNvSpPr>
          <p:nvPr/>
        </p:nvSpPr>
        <p:spPr bwMode="auto">
          <a:xfrm>
            <a:off x="467119"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r>
              <a:rPr lang="en-US" sz="800" b="0" dirty="0">
                <a:solidFill>
                  <a:srgbClr val="000000"/>
                </a:solidFill>
                <a:latin typeface="Arial" charset="0"/>
                <a:ea typeface="Arial"/>
                <a:cs typeface="Arial" charset="0"/>
              </a:rPr>
              <a:t>Proprietary</a:t>
            </a:r>
          </a:p>
        </p:txBody>
      </p:sp>
    </p:spTree>
    <p:extLst>
      <p:ext uri="{BB962C8B-B14F-4D97-AF65-F5344CB8AC3E}">
        <p14:creationId xmlns:p14="http://schemas.microsoft.com/office/powerpoint/2010/main" val="279759510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0" indent="0" algn="l" defTabSz="457200" rtl="0" eaLnBrk="1" fontAlgn="base" hangingPunct="1">
        <a:spcBef>
          <a:spcPct val="0"/>
        </a:spcBef>
        <a:spcAft>
          <a:spcPct val="0"/>
        </a:spcAft>
        <a:buFont typeface="Arial" charset="0"/>
        <a:buNone/>
        <a:defRPr sz="22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panose="020B0604020202020204" pitchFamily="34" charset="0"/>
        <a:buChar char="&gt;"/>
        <a:defRPr sz="16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sz="14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sz="14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6"/>
          <p:cNvSpPr>
            <a:spLocks noChangeArrowheads="1"/>
          </p:cNvSpPr>
          <p:nvPr/>
        </p:nvSpPr>
        <p:spPr bwMode="auto">
          <a:xfrm>
            <a:off x="471488"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eaLnBrk="1" hangingPunct="1">
              <a:lnSpc>
                <a:spcPct val="100000"/>
              </a:lnSpc>
              <a:spcBef>
                <a:spcPct val="0"/>
              </a:spcBef>
              <a:buClrTx/>
              <a:buFontTx/>
              <a:buNone/>
            </a:pPr>
            <a:fld id="{61EB682E-F9F7-A84A-866D-693BB3909AC4}" type="slidenum">
              <a:rPr lang="en-US" sz="800" b="0">
                <a:solidFill>
                  <a:srgbClr val="000000"/>
                </a:solidFill>
                <a:latin typeface="Arial" charset="0"/>
                <a:ea typeface="Arial"/>
                <a:cs typeface="Arial" charset="0"/>
              </a:rPr>
              <a:pPr algn="l" defTabSz="457200" eaLnBrk="1" hangingPunct="1">
                <a:lnSpc>
                  <a:spcPct val="100000"/>
                </a:lnSpc>
                <a:spcBef>
                  <a:spcPct val="0"/>
                </a:spcBef>
                <a:buClrTx/>
                <a:buFontTx/>
                <a:buNone/>
              </a:pPr>
              <a:t>‹#›</a:t>
            </a:fld>
            <a:endParaRPr lang="en-US" sz="800" b="0" dirty="0">
              <a:solidFill>
                <a:srgbClr val="000000"/>
              </a:solidFill>
              <a:latin typeface="Arial" charset="0"/>
              <a:ea typeface="Arial"/>
              <a:cs typeface="Arial" charset="0"/>
            </a:endParaRPr>
          </a:p>
        </p:txBody>
      </p:sp>
      <p:sp>
        <p:nvSpPr>
          <p:cNvPr id="1029" name="Rectangle 6"/>
          <p:cNvSpPr>
            <a:spLocks noChangeArrowheads="1"/>
          </p:cNvSpPr>
          <p:nvPr/>
        </p:nvSpPr>
        <p:spPr bwMode="auto">
          <a:xfrm>
            <a:off x="6376988" y="6450013"/>
            <a:ext cx="201771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457200" eaLnBrk="1" hangingPunct="1">
              <a:lnSpc>
                <a:spcPct val="100000"/>
              </a:lnSpc>
              <a:spcBef>
                <a:spcPct val="0"/>
              </a:spcBef>
              <a:buClrTx/>
              <a:buFontTx/>
              <a:buNone/>
            </a:pPr>
            <a:endParaRPr lang="en-US" sz="800" b="0" dirty="0">
              <a:solidFill>
                <a:srgbClr val="000000"/>
              </a:solidFill>
              <a:latin typeface="Arial" charset="0"/>
              <a:ea typeface="Arial"/>
              <a:cs typeface="Arial" charset="0"/>
            </a:endParaRPr>
          </a:p>
        </p:txBody>
      </p:sp>
      <p:pic>
        <p:nvPicPr>
          <p:cNvPr id="2" name="Picture 1"/>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060756" y="6243639"/>
            <a:ext cx="1632522" cy="348995"/>
          </a:xfrm>
          <a:prstGeom prst="rect">
            <a:avLst/>
          </a:prstGeom>
        </p:spPr>
      </p:pic>
    </p:spTree>
    <p:extLst>
      <p:ext uri="{BB962C8B-B14F-4D97-AF65-F5344CB8AC3E}">
        <p14:creationId xmlns:p14="http://schemas.microsoft.com/office/powerpoint/2010/main" val="2402924921"/>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0" indent="0" algn="l" defTabSz="457200" rtl="0" eaLnBrk="1" fontAlgn="base" hangingPunct="1">
        <a:spcBef>
          <a:spcPct val="0"/>
        </a:spcBef>
        <a:spcAft>
          <a:spcPct val="0"/>
        </a:spcAft>
        <a:buFont typeface="Arial" charset="0"/>
        <a:buNone/>
        <a:defRPr sz="22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panose="020B0604020202020204" pitchFamily="34" charset="0"/>
        <a:buChar char="&gt;"/>
        <a:defRPr sz="16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sz="14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sz="14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auto">
          <a:xfrm>
            <a:off x="6248400" y="6443245"/>
            <a:ext cx="27432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r" eaLnBrk="1" fontAlgn="auto" hangingPunct="1">
              <a:lnSpc>
                <a:spcPct val="100000"/>
              </a:lnSpc>
              <a:spcBef>
                <a:spcPts val="0"/>
              </a:spcBef>
              <a:spcAft>
                <a:spcPts val="0"/>
              </a:spcAft>
              <a:buClrTx/>
              <a:buFontTx/>
              <a:buNone/>
            </a:pPr>
            <a:r>
              <a:rPr lang="en-US" sz="1050" b="0" dirty="0" smtClean="0">
                <a:ln w="0">
                  <a:noFill/>
                </a:ln>
                <a:solidFill>
                  <a:srgbClr val="0066B3"/>
                </a:solidFill>
                <a:latin typeface="EMprint" panose="020B0503020204020204" pitchFamily="34" charset="0"/>
                <a:ea typeface="EMprint" panose="020B0503020204020204" pitchFamily="34" charset="0"/>
              </a:rPr>
              <a:t>Strathcona │ 2019 </a:t>
            </a:r>
            <a:r>
              <a:rPr lang="en-US" sz="1050" b="0" dirty="0" err="1" smtClean="0">
                <a:ln w="0">
                  <a:noFill/>
                </a:ln>
                <a:solidFill>
                  <a:srgbClr val="0066B3"/>
                </a:solidFill>
                <a:latin typeface="EMprint" panose="020B0503020204020204" pitchFamily="34" charset="0"/>
                <a:ea typeface="EMprint" panose="020B0503020204020204" pitchFamily="34" charset="0"/>
              </a:rPr>
              <a:t>Engg</a:t>
            </a:r>
            <a:r>
              <a:rPr lang="en-US" sz="1050" b="0" dirty="0" smtClean="0">
                <a:ln w="0">
                  <a:noFill/>
                </a:ln>
                <a:solidFill>
                  <a:srgbClr val="0066B3"/>
                </a:solidFill>
                <a:latin typeface="EMprint" panose="020B0503020204020204" pitchFamily="34" charset="0"/>
                <a:ea typeface="EMprint" panose="020B0503020204020204" pitchFamily="34" charset="0"/>
              </a:rPr>
              <a:t> 404 Fall Term│ </a:t>
            </a:r>
            <a:fld id="{12B8E72E-900C-4765-8B50-3C47E0639DD6}" type="slidenum">
              <a:rPr lang="en-US" sz="1050" b="0" smtClean="0">
                <a:ln w="0">
                  <a:noFill/>
                </a:ln>
                <a:solidFill>
                  <a:srgbClr val="0066B3"/>
                </a:solidFill>
                <a:latin typeface="EMprint" panose="020B0503020204020204" pitchFamily="34" charset="0"/>
                <a:ea typeface="EMprint" panose="020B0503020204020204" pitchFamily="34" charset="0"/>
              </a:rPr>
              <a:pPr algn="r" eaLnBrk="1" fontAlgn="auto" hangingPunct="1">
                <a:lnSpc>
                  <a:spcPct val="100000"/>
                </a:lnSpc>
                <a:spcBef>
                  <a:spcPts val="0"/>
                </a:spcBef>
                <a:spcAft>
                  <a:spcPts val="0"/>
                </a:spcAft>
                <a:buClrTx/>
                <a:buFontTx/>
                <a:buNone/>
              </a:pPr>
              <a:t>‹#›</a:t>
            </a:fld>
            <a:endParaRPr lang="en-US" sz="1050" b="0" dirty="0">
              <a:ln w="0">
                <a:noFill/>
              </a:ln>
              <a:solidFill>
                <a:srgbClr val="0066B3"/>
              </a:solidFill>
              <a:latin typeface="EMprint" panose="020B0503020204020204" pitchFamily="34" charset="0"/>
              <a:ea typeface="EMprint" panose="020B0503020204020204" pitchFamily="34" charset="0"/>
            </a:endParaRPr>
          </a:p>
        </p:txBody>
      </p:sp>
    </p:spTree>
    <p:extLst>
      <p:ext uri="{BB962C8B-B14F-4D97-AF65-F5344CB8AC3E}">
        <p14:creationId xmlns:p14="http://schemas.microsoft.com/office/powerpoint/2010/main" val="257585859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60" r:id="rId8"/>
  </p:sldLayoutIdLst>
  <p:timing>
    <p:tnLst>
      <p:par>
        <p:cTn id="1" dur="indefinite" restart="never" nodeType="tmRoot"/>
      </p:par>
    </p:tnLst>
  </p:timing>
  <p:hf hdr="0" dt="0"/>
  <p:txStyles>
    <p:titleStyle>
      <a:lvl1pPr algn="l" defTabSz="914153" rtl="0" eaLnBrk="1" latinLnBrk="0" hangingPunct="1">
        <a:spcBef>
          <a:spcPct val="0"/>
        </a:spcBef>
        <a:buNone/>
        <a:defRPr sz="3200" kern="1200">
          <a:solidFill>
            <a:schemeClr val="tx1"/>
          </a:solidFill>
          <a:latin typeface="+mj-lt"/>
          <a:ea typeface="+mj-ea"/>
          <a:cs typeface="+mj-cs"/>
        </a:defRPr>
      </a:lvl1pPr>
    </p:titleStyle>
    <p:bodyStyle>
      <a:lvl1pPr marL="342803" indent="-342803" algn="l" defTabSz="91415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751" indent="-285673" algn="l" defTabSz="9141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687" indent="-228534" algn="l" defTabSz="91415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760"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838"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07"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86"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060"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133"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p:cNvSpPr txBox="1"/>
          <p:nvPr userDrawn="1"/>
        </p:nvSpPr>
        <p:spPr bwMode="auto">
          <a:xfrm>
            <a:off x="6248400" y="6443245"/>
            <a:ext cx="27432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r" eaLnBrk="1" fontAlgn="auto" hangingPunct="1">
              <a:lnSpc>
                <a:spcPct val="100000"/>
              </a:lnSpc>
              <a:spcBef>
                <a:spcPts val="0"/>
              </a:spcBef>
              <a:spcAft>
                <a:spcPts val="0"/>
              </a:spcAft>
              <a:buClrTx/>
              <a:buFontTx/>
              <a:buNone/>
            </a:pPr>
            <a:r>
              <a:rPr lang="en-US" sz="1050" b="0" dirty="0" smtClean="0">
                <a:ln w="0">
                  <a:noFill/>
                </a:ln>
                <a:solidFill>
                  <a:srgbClr val="0066B3"/>
                </a:solidFill>
                <a:latin typeface="EMprint" panose="020B0503020204020204" pitchFamily="34" charset="0"/>
                <a:ea typeface="EMprint" panose="020B0503020204020204" pitchFamily="34" charset="0"/>
              </a:rPr>
              <a:t>Strathcona │ 2019 </a:t>
            </a:r>
            <a:r>
              <a:rPr lang="en-US" sz="1050" b="0" dirty="0" err="1" smtClean="0">
                <a:ln w="0">
                  <a:noFill/>
                </a:ln>
                <a:solidFill>
                  <a:srgbClr val="0066B3"/>
                </a:solidFill>
                <a:latin typeface="EMprint" panose="020B0503020204020204" pitchFamily="34" charset="0"/>
                <a:ea typeface="EMprint" panose="020B0503020204020204" pitchFamily="34" charset="0"/>
              </a:rPr>
              <a:t>Engg</a:t>
            </a:r>
            <a:r>
              <a:rPr lang="en-US" sz="1050" b="0" dirty="0" smtClean="0">
                <a:ln w="0">
                  <a:noFill/>
                </a:ln>
                <a:solidFill>
                  <a:srgbClr val="0066B3"/>
                </a:solidFill>
                <a:latin typeface="EMprint" panose="020B0503020204020204" pitchFamily="34" charset="0"/>
                <a:ea typeface="EMprint" panose="020B0503020204020204" pitchFamily="34" charset="0"/>
              </a:rPr>
              <a:t> 404 Fall Term│ </a:t>
            </a:r>
            <a:fld id="{12B8E72E-900C-4765-8B50-3C47E0639DD6}" type="slidenum">
              <a:rPr lang="en-US" sz="1050" b="0" smtClean="0">
                <a:ln w="0">
                  <a:noFill/>
                </a:ln>
                <a:solidFill>
                  <a:srgbClr val="0066B3"/>
                </a:solidFill>
                <a:latin typeface="EMprint" panose="020B0503020204020204" pitchFamily="34" charset="0"/>
                <a:ea typeface="EMprint" panose="020B0503020204020204" pitchFamily="34" charset="0"/>
              </a:rPr>
              <a:pPr algn="r" eaLnBrk="1" fontAlgn="auto" hangingPunct="1">
                <a:lnSpc>
                  <a:spcPct val="100000"/>
                </a:lnSpc>
                <a:spcBef>
                  <a:spcPts val="0"/>
                </a:spcBef>
                <a:spcAft>
                  <a:spcPts val="0"/>
                </a:spcAft>
                <a:buClrTx/>
                <a:buFontTx/>
                <a:buNone/>
              </a:pPr>
              <a:t>‹#›</a:t>
            </a:fld>
            <a:endParaRPr lang="en-US" sz="1050" b="0" dirty="0">
              <a:ln w="0">
                <a:noFill/>
              </a:ln>
              <a:solidFill>
                <a:srgbClr val="0066B3"/>
              </a:solidFill>
              <a:latin typeface="EMprint" panose="020B0503020204020204" pitchFamily="34" charset="0"/>
              <a:ea typeface="EMprint" panose="020B0503020204020204" pitchFamily="34" charset="0"/>
            </a:endParaRPr>
          </a:p>
        </p:txBody>
      </p:sp>
    </p:spTree>
    <p:extLst>
      <p:ext uri="{BB962C8B-B14F-4D97-AF65-F5344CB8AC3E}">
        <p14:creationId xmlns:p14="http://schemas.microsoft.com/office/powerpoint/2010/main" val="30044774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Lst>
  <p:timing>
    <p:tnLst>
      <p:par>
        <p:cTn id="1" dur="indefinite" restart="never" nodeType="tmRoot"/>
      </p:par>
    </p:tnLst>
  </p:timing>
  <p:hf hdr="0" dt="0"/>
  <p:txStyles>
    <p:titleStyle>
      <a:lvl1pPr algn="l" defTabSz="914153" rtl="0" eaLnBrk="1" latinLnBrk="0" hangingPunct="1">
        <a:spcBef>
          <a:spcPct val="0"/>
        </a:spcBef>
        <a:buNone/>
        <a:defRPr sz="3200" kern="1200">
          <a:solidFill>
            <a:schemeClr val="tx1"/>
          </a:solidFill>
          <a:latin typeface="+mj-lt"/>
          <a:ea typeface="+mj-ea"/>
          <a:cs typeface="+mj-cs"/>
        </a:defRPr>
      </a:lvl1pPr>
    </p:titleStyle>
    <p:bodyStyle>
      <a:lvl1pPr marL="342803" indent="-342803" algn="l" defTabSz="91415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751" indent="-285673" algn="l" defTabSz="9141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687" indent="-228534" algn="l" defTabSz="91415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760"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838"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07"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86"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060"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133" indent="-228534" algn="l" defTabSz="9141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jo4YAX79U2E" TargetMode="External"/><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58.jpg"/><Relationship Id="rId5" Type="http://schemas.openxmlformats.org/officeDocument/2006/relationships/image" Target="../media/image57.jpeg"/><Relationship Id="rId4" Type="http://schemas.openxmlformats.org/officeDocument/2006/relationships/hyperlink" Target="https://www.youtube.com/watch?v=hcKM4xWywL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5.xml"/><Relationship Id="rId1" Type="http://schemas.openxmlformats.org/officeDocument/2006/relationships/themeOverride" Target="../theme/themeOverride2.xml"/><Relationship Id="rId4" Type="http://schemas.openxmlformats.org/officeDocument/2006/relationships/image" Target="../media/image6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5.png"/><Relationship Id="rId3" Type="http://schemas.openxmlformats.org/officeDocument/2006/relationships/image" Target="../media/image23.png"/><Relationship Id="rId21" Type="http://schemas.openxmlformats.org/officeDocument/2006/relationships/image" Target="../media/image40.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36.png"/><Relationship Id="rId20" Type="http://schemas.microsoft.com/office/2007/relationships/hdphoto" Target="../media/hdphoto1.wdp"/><Relationship Id="rId29" Type="http://schemas.openxmlformats.org/officeDocument/2006/relationships/image" Target="../media/image48.png"/><Relationship Id="rId1" Type="http://schemas.openxmlformats.org/officeDocument/2006/relationships/slideLayout" Target="../slideLayouts/slideLayout75.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1.png"/><Relationship Id="rId27"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2.wdp"/><Relationship Id="rId2" Type="http://schemas.openxmlformats.org/officeDocument/2006/relationships/slideLayout" Target="../slideLayouts/slideLayout82.xml"/><Relationship Id="rId1" Type="http://schemas.openxmlformats.org/officeDocument/2006/relationships/themeOverride" Target="../theme/themeOverride1.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7613" b="7557"/>
          <a:stretch/>
        </p:blipFill>
        <p:spPr>
          <a:xfrm>
            <a:off x="0" y="1164914"/>
            <a:ext cx="9144000" cy="5181457"/>
          </a:xfrm>
          <a:prstGeom prst="rect">
            <a:avLst/>
          </a:prstGeom>
        </p:spPr>
      </p:pic>
      <p:sp>
        <p:nvSpPr>
          <p:cNvPr id="5" name="Slide Number Placeholder 4"/>
          <p:cNvSpPr>
            <a:spLocks noGrp="1"/>
          </p:cNvSpPr>
          <p:nvPr>
            <p:ph type="sldNum" sz="quarter" idx="4294967295"/>
          </p:nvPr>
        </p:nvSpPr>
        <p:spPr>
          <a:xfrm>
            <a:off x="8232965" y="5703986"/>
            <a:ext cx="453837" cy="170910"/>
          </a:xfrm>
          <a:prstGeom prst="rect">
            <a:avLst/>
          </a:prstGeom>
        </p:spPr>
        <p:txBody>
          <a:bodyPr/>
          <a:lstStyle/>
          <a:p>
            <a:pPr algn="l" eaLnBrk="1" fontAlgn="auto" hangingPunct="1">
              <a:lnSpc>
                <a:spcPct val="100000"/>
              </a:lnSpc>
              <a:spcBef>
                <a:spcPts val="0"/>
              </a:spcBef>
              <a:spcAft>
                <a:spcPts val="0"/>
              </a:spcAft>
              <a:buClrTx/>
              <a:defRPr/>
            </a:pPr>
            <a:fld id="{09C7479C-C64D-41FC-907A-A9DD9F1D14AB}" type="slidenum">
              <a:rPr lang="en-US" sz="1350" b="0">
                <a:solidFill>
                  <a:prstClr val="black">
                    <a:tint val="75000"/>
                  </a:prstClr>
                </a:solidFill>
                <a:latin typeface="Arial"/>
              </a:rPr>
              <a:pPr algn="l" eaLnBrk="1" fontAlgn="auto" hangingPunct="1">
                <a:lnSpc>
                  <a:spcPct val="100000"/>
                </a:lnSpc>
                <a:spcBef>
                  <a:spcPts val="0"/>
                </a:spcBef>
                <a:spcAft>
                  <a:spcPts val="0"/>
                </a:spcAft>
                <a:buClrTx/>
                <a:defRPr/>
              </a:pPr>
              <a:t>1</a:t>
            </a:fld>
            <a:endParaRPr lang="en-US" sz="1350" b="0" dirty="0">
              <a:solidFill>
                <a:prstClr val="black">
                  <a:tint val="75000"/>
                </a:prstClr>
              </a:solidFill>
              <a:latin typeface="Arial"/>
            </a:endParaRPr>
          </a:p>
        </p:txBody>
      </p:sp>
      <p:sp>
        <p:nvSpPr>
          <p:cNvPr id="6" name="Title 1"/>
          <p:cNvSpPr txBox="1">
            <a:spLocks/>
          </p:cNvSpPr>
          <p:nvPr/>
        </p:nvSpPr>
        <p:spPr bwMode="auto">
          <a:xfrm>
            <a:off x="3676207" y="4942348"/>
            <a:ext cx="4803509" cy="61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3200" kern="1200">
                <a:solidFill>
                  <a:schemeClr val="tx2"/>
                </a:solidFill>
                <a:latin typeface="+mj-lt"/>
                <a:ea typeface="EMprint"/>
                <a:cs typeface="EMprint"/>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a:lstStyle>
          <a:p>
            <a:pPr algn="r">
              <a:lnSpc>
                <a:spcPct val="100000"/>
              </a:lnSpc>
              <a:buClrTx/>
              <a:buFontTx/>
              <a:buNone/>
            </a:pPr>
            <a:r>
              <a:rPr lang="en-US" sz="2100" b="0" dirty="0">
                <a:solidFill>
                  <a:prstClr val="white"/>
                </a:solidFill>
                <a:effectLst>
                  <a:outerShdw blurRad="50800" dist="38100" dir="8100000" algn="tr" rotWithShape="0">
                    <a:prstClr val="black">
                      <a:alpha val="40000"/>
                    </a:prstClr>
                  </a:outerShdw>
                </a:effectLst>
              </a:rPr>
              <a:t>  </a:t>
            </a:r>
            <a:endParaRPr lang="en-US" sz="3600" b="0" dirty="0">
              <a:solidFill>
                <a:prstClr val="white"/>
              </a:solidFill>
            </a:endParaRPr>
          </a:p>
        </p:txBody>
      </p:sp>
      <p:sp>
        <p:nvSpPr>
          <p:cNvPr id="11" name="Title 1"/>
          <p:cNvSpPr txBox="1">
            <a:spLocks/>
          </p:cNvSpPr>
          <p:nvPr/>
        </p:nvSpPr>
        <p:spPr bwMode="auto">
          <a:xfrm>
            <a:off x="1380916" y="64539"/>
            <a:ext cx="6561396" cy="45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defTabSz="457200" rtl="0" eaLnBrk="1" fontAlgn="base" hangingPunct="1">
              <a:lnSpc>
                <a:spcPct val="90000"/>
              </a:lnSpc>
              <a:spcBef>
                <a:spcPct val="0"/>
              </a:spcBef>
              <a:spcAft>
                <a:spcPct val="0"/>
              </a:spcAft>
              <a:defRPr sz="6400" b="0" i="0" kern="1200" baseline="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smtClean="0">
                <a:ln>
                  <a:noFill/>
                </a:ln>
                <a:solidFill>
                  <a:schemeClr val="bg1"/>
                </a:solidFill>
                <a:effectLst/>
                <a:uLnTx/>
                <a:uFillTx/>
                <a:latin typeface="Arial"/>
                <a:cs typeface="Arial"/>
              </a:rPr>
              <a:t>Risk Assessment and Management</a:t>
            </a:r>
            <a:br>
              <a:rPr kumimoji="0" lang="en-US" sz="3200" b="0" i="0" u="none" strike="noStrike" kern="1200" cap="none" spc="0" normalizeH="0" baseline="0" noProof="0" dirty="0" smtClean="0">
                <a:ln>
                  <a:noFill/>
                </a:ln>
                <a:solidFill>
                  <a:schemeClr val="bg1"/>
                </a:solidFill>
                <a:effectLst/>
                <a:uLnTx/>
                <a:uFillTx/>
                <a:latin typeface="Arial"/>
                <a:cs typeface="Arial"/>
              </a:rPr>
            </a:br>
            <a:r>
              <a:rPr kumimoji="0" lang="en-US" sz="3200" b="0" i="0" u="none" strike="noStrike" kern="1200" cap="none" spc="0" normalizeH="0" baseline="0" noProof="0" dirty="0" smtClean="0">
                <a:ln>
                  <a:noFill/>
                </a:ln>
                <a:solidFill>
                  <a:schemeClr val="bg1"/>
                </a:solidFill>
                <a:effectLst/>
                <a:uLnTx/>
                <a:uFillTx/>
                <a:latin typeface="Arial"/>
                <a:cs typeface="Arial"/>
              </a:rPr>
              <a:t/>
            </a:r>
            <a:br>
              <a:rPr kumimoji="0" lang="en-US" sz="3200" b="0" i="0" u="none" strike="noStrike" kern="1200" cap="none" spc="0" normalizeH="0" baseline="0" noProof="0" dirty="0" smtClean="0">
                <a:ln>
                  <a:noFill/>
                </a:ln>
                <a:solidFill>
                  <a:schemeClr val="bg1"/>
                </a:solidFill>
                <a:effectLst/>
                <a:uLnTx/>
                <a:uFillTx/>
                <a:latin typeface="Arial"/>
                <a:cs typeface="Arial"/>
              </a:rPr>
            </a:br>
            <a:endParaRPr kumimoji="0" lang="en-US" sz="1600" b="0" i="1" u="none" strike="noStrike" kern="1200" cap="none" spc="0" normalizeH="0" baseline="0" noProof="0" dirty="0">
              <a:ln>
                <a:noFill/>
              </a:ln>
              <a:solidFill>
                <a:schemeClr val="bg1"/>
              </a:solidFill>
              <a:effectLst/>
              <a:uLnTx/>
              <a:uFillTx/>
              <a:latin typeface="Arial"/>
              <a:cs typeface="Arial"/>
            </a:endParaRPr>
          </a:p>
        </p:txBody>
      </p:sp>
      <p:sp>
        <p:nvSpPr>
          <p:cNvPr id="12" name="Content Placeholder 2"/>
          <p:cNvSpPr txBox="1">
            <a:spLocks/>
          </p:cNvSpPr>
          <p:nvPr/>
        </p:nvSpPr>
        <p:spPr bwMode="auto">
          <a:xfrm>
            <a:off x="915561" y="582410"/>
            <a:ext cx="7492106" cy="25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defTabSz="457200" rtl="0" eaLnBrk="1" fontAlgn="base" hangingPunct="1">
              <a:spcBef>
                <a:spcPct val="0"/>
              </a:spcBef>
              <a:spcAft>
                <a:spcPct val="0"/>
              </a:spcAft>
              <a:buFont typeface="Arial" charset="0"/>
              <a:buNone/>
              <a:defRPr lang="en-US" sz="1600" kern="1200" dirty="0" smtClean="0">
                <a:solidFill>
                  <a:schemeClr val="tx2"/>
                </a:solidFill>
                <a:latin typeface="+mn-lt"/>
                <a:ea typeface="+mn-ea"/>
                <a:cs typeface="+mn-cs"/>
              </a:defRPr>
            </a:lvl1pPr>
            <a:lvl2pPr marL="454025" indent="-227013" algn="l" defTabSz="457200" rtl="0" eaLnBrk="1" fontAlgn="base" hangingPunct="1">
              <a:spcBef>
                <a:spcPts val="600"/>
              </a:spcBef>
              <a:spcAft>
                <a:spcPct val="0"/>
              </a:spcAft>
              <a:buFont typeface="Arial" charset="0"/>
              <a:buChar char="•"/>
              <a:defRPr lang="en-US" sz="1200" kern="1200" dirty="0" smtClean="0">
                <a:solidFill>
                  <a:schemeClr val="bg1"/>
                </a:solidFill>
                <a:latin typeface="+mn-lt"/>
                <a:ea typeface="+mn-ea"/>
                <a:cs typeface="+mn-cs"/>
              </a:defRPr>
            </a:lvl2pPr>
            <a:lvl3pPr marL="688975" indent="-234950" algn="l" defTabSz="457200" rtl="0" eaLnBrk="1" fontAlgn="base" hangingPunct="1">
              <a:spcBef>
                <a:spcPct val="0"/>
              </a:spcBef>
              <a:spcAft>
                <a:spcPct val="0"/>
              </a:spcAft>
              <a:buFont typeface="Arial" panose="020B0604020202020204" pitchFamily="34" charset="0"/>
              <a:buChar char="&gt;"/>
              <a:defRPr lang="en-US" sz="1200" kern="1200" dirty="0" smtClean="0">
                <a:solidFill>
                  <a:schemeClr val="bg1"/>
                </a:solidFill>
                <a:latin typeface="+mn-lt"/>
                <a:ea typeface="+mn-ea"/>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lang="en-US" sz="1200" kern="1200" dirty="0" smtClean="0">
                <a:solidFill>
                  <a:schemeClr val="bg1"/>
                </a:solidFill>
                <a:latin typeface="+mn-lt"/>
                <a:ea typeface="+mn-ea"/>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lang="en-US" sz="1200" kern="1200" dirty="0" smtClean="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ct val="100000"/>
              </a:lnSpc>
              <a:buClrTx/>
              <a:defRPr/>
            </a:pPr>
            <a:r>
              <a:rPr lang="en-US" sz="1200" b="0" i="1" dirty="0">
                <a:solidFill>
                  <a:schemeClr val="bg1"/>
                </a:solidFill>
                <a:cs typeface="Arial"/>
              </a:rPr>
              <a:t>ENGG </a:t>
            </a:r>
            <a:r>
              <a:rPr lang="en-US" sz="1200" b="0" i="1" dirty="0" smtClean="0">
                <a:solidFill>
                  <a:schemeClr val="bg1"/>
                </a:solidFill>
                <a:cs typeface="Arial"/>
              </a:rPr>
              <a:t>404 - </a:t>
            </a:r>
            <a:r>
              <a:rPr kumimoji="0" lang="en-US" sz="1200" b="0" i="0" u="none" strike="noStrike" kern="1200" cap="none" spc="0" normalizeH="0" baseline="0" noProof="0" dirty="0" smtClean="0">
                <a:ln>
                  <a:noFill/>
                </a:ln>
                <a:solidFill>
                  <a:schemeClr val="bg1"/>
                </a:solidFill>
                <a:effectLst/>
                <a:uLnTx/>
                <a:uFillTx/>
                <a:latin typeface="Arial"/>
              </a:rPr>
              <a:t>Fall Term 2019			</a:t>
            </a:r>
            <a:r>
              <a:rPr lang="en-US" sz="1200" b="0" dirty="0">
                <a:solidFill>
                  <a:schemeClr val="bg1"/>
                </a:solidFill>
                <a:cs typeface="Arial"/>
              </a:rPr>
              <a:t>Stephen Karpala, P. </a:t>
            </a:r>
            <a:r>
              <a:rPr lang="en-US" sz="1200" b="0" dirty="0" err="1" smtClean="0">
                <a:solidFill>
                  <a:schemeClr val="bg1"/>
                </a:solidFill>
                <a:cs typeface="Arial"/>
              </a:rPr>
              <a:t>Eng</a:t>
            </a:r>
            <a:r>
              <a:rPr lang="en-US" sz="1200" b="0" dirty="0" smtClean="0">
                <a:solidFill>
                  <a:schemeClr val="bg1"/>
                </a:solidFill>
                <a:cs typeface="Arial"/>
              </a:rPr>
              <a:t>, Process </a:t>
            </a:r>
            <a:r>
              <a:rPr lang="en-US" sz="1200" b="0" dirty="0">
                <a:solidFill>
                  <a:schemeClr val="bg1"/>
                </a:solidFill>
                <a:cs typeface="Arial"/>
              </a:rPr>
              <a:t>Safety and Risk Engineer</a:t>
            </a:r>
          </a:p>
          <a:p>
            <a:pPr>
              <a:lnSpc>
                <a:spcPct val="100000"/>
              </a:lnSpc>
              <a:buClrTx/>
            </a:pPr>
            <a:endParaRPr kumimoji="0" lang="en-US" sz="1200" b="0" i="0" u="none" strike="noStrike" kern="1200" cap="none" spc="0" normalizeH="0" baseline="0" noProof="0" dirty="0">
              <a:ln>
                <a:noFill/>
              </a:ln>
              <a:solidFill>
                <a:schemeClr val="bg1"/>
              </a:solidFill>
              <a:effectLst/>
              <a:uLnTx/>
              <a:uFillTx/>
              <a:latin typeface="Arial"/>
            </a:endParaRPr>
          </a:p>
        </p:txBody>
      </p:sp>
      <p:sp>
        <p:nvSpPr>
          <p:cNvPr id="13" name="Text Placeholder 3"/>
          <p:cNvSpPr txBox="1">
            <a:spLocks/>
          </p:cNvSpPr>
          <p:nvPr/>
        </p:nvSpPr>
        <p:spPr bwMode="auto">
          <a:xfrm>
            <a:off x="6888035" y="141150"/>
            <a:ext cx="2255964" cy="40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marL="0" indent="0" algn="l" defTabSz="457200" rtl="0" eaLnBrk="1" fontAlgn="base" hangingPunct="1">
              <a:spcBef>
                <a:spcPct val="0"/>
              </a:spcBef>
              <a:spcAft>
                <a:spcPct val="0"/>
              </a:spcAft>
              <a:buFont typeface="Arial" charset="0"/>
              <a:buNone/>
              <a:defRPr sz="1600" kern="1200">
                <a:solidFill>
                  <a:schemeClr val="tx2"/>
                </a:solidFill>
                <a:latin typeface="+mj-lt"/>
                <a:ea typeface="Arial"/>
                <a:cs typeface="Arial"/>
              </a:defRPr>
            </a:lvl1pPr>
            <a:lvl2pPr marL="454025" indent="-227013" algn="l" defTabSz="457200" rtl="0" eaLnBrk="1" fontAlgn="base" hangingPunct="1">
              <a:spcBef>
                <a:spcPts val="600"/>
              </a:spcBef>
              <a:spcAft>
                <a:spcPct val="0"/>
              </a:spcAft>
              <a:buFont typeface="Arial" charset="0"/>
              <a:buChar char="•"/>
              <a:defRPr sz="2000" kern="1200">
                <a:solidFill>
                  <a:srgbClr val="000000"/>
                </a:solidFill>
                <a:latin typeface="+mj-lt"/>
                <a:ea typeface="Arial"/>
                <a:cs typeface="+mn-cs"/>
              </a:defRPr>
            </a:lvl2pPr>
            <a:lvl3pPr marL="688975" indent="-234950" algn="l" defTabSz="457200" rtl="0" eaLnBrk="1" fontAlgn="base" hangingPunct="1">
              <a:spcBef>
                <a:spcPct val="0"/>
              </a:spcBef>
              <a:spcAft>
                <a:spcPct val="0"/>
              </a:spcAft>
              <a:buFont typeface="Arial" panose="020B0604020202020204" pitchFamily="34" charset="0"/>
              <a:buChar char="&gt;"/>
              <a:defRPr sz="1800" kern="1200">
                <a:solidFill>
                  <a:srgbClr val="000000"/>
                </a:solidFill>
                <a:latin typeface="+mj-lt"/>
                <a:ea typeface="Arial"/>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sz="1600" kern="1200">
                <a:solidFill>
                  <a:srgbClr val="000000"/>
                </a:solidFill>
                <a:latin typeface="+mj-lt"/>
                <a:ea typeface="Arial"/>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sz="1600" kern="1200">
                <a:solidFill>
                  <a:srgbClr val="000000"/>
                </a:solidFill>
                <a:latin typeface="+mj-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 typeface="Arial" charset="0"/>
              <a:buNone/>
              <a:tabLst/>
              <a:defRPr/>
            </a:pPr>
            <a:endParaRPr kumimoji="0" lang="en-US" sz="1050" b="0" i="0" u="none" strike="noStrike" kern="1200" cap="none" spc="0" normalizeH="0" baseline="0" noProof="0" dirty="0">
              <a:ln>
                <a:noFill/>
              </a:ln>
              <a:solidFill>
                <a:schemeClr val="bg1"/>
              </a:solidFill>
              <a:effectLst/>
              <a:uLnTx/>
              <a:uFillTx/>
              <a:latin typeface="Arial"/>
              <a:cs typeface="Aria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2661" y="4942348"/>
            <a:ext cx="1338676" cy="752265"/>
          </a:xfrm>
          <a:prstGeom prst="rect">
            <a:avLst/>
          </a:prstGeom>
        </p:spPr>
      </p:pic>
    </p:spTree>
    <p:extLst>
      <p:ext uri="{BB962C8B-B14F-4D97-AF65-F5344CB8AC3E}">
        <p14:creationId xmlns:p14="http://schemas.microsoft.com/office/powerpoint/2010/main" val="2819320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What Does Wrong Look Like?</a:t>
            </a:r>
          </a:p>
        </p:txBody>
      </p:sp>
      <p:sp>
        <p:nvSpPr>
          <p:cNvPr id="4" name="Rectangle 3"/>
          <p:cNvSpPr/>
          <p:nvPr/>
        </p:nvSpPr>
        <p:spPr>
          <a:xfrm>
            <a:off x="1557298" y="2232665"/>
            <a:ext cx="6380337" cy="1131079"/>
          </a:xfrm>
          <a:prstGeom prst="rect">
            <a:avLst/>
          </a:prstGeom>
        </p:spPr>
        <p:txBody>
          <a:bodyPr wrap="none">
            <a:spAutoFit/>
          </a:bodyPr>
          <a:lstStyle/>
          <a:p>
            <a:pPr eaLnBrk="1" fontAlgn="auto" hangingPunct="1">
              <a:lnSpc>
                <a:spcPct val="100000"/>
              </a:lnSpc>
              <a:spcBef>
                <a:spcPts val="0"/>
              </a:spcBef>
              <a:spcAft>
                <a:spcPts val="0"/>
              </a:spcAft>
              <a:buClrTx/>
            </a:pPr>
            <a:r>
              <a:rPr lang="en-US" sz="1350" b="0" dirty="0">
                <a:solidFill>
                  <a:prstClr val="black"/>
                </a:solidFill>
                <a:latin typeface="Arial"/>
                <a:hlinkClick r:id="rId3"/>
              </a:rPr>
              <a:t>Philadelphia Energy Solutions: https://www.youtube.com/watch?v=jo4YAX79U2E</a:t>
            </a:r>
            <a:endParaRPr lang="en-US" sz="1350" b="0" dirty="0">
              <a:solidFill>
                <a:prstClr val="black"/>
              </a:solidFill>
              <a:latin typeface="Arial"/>
            </a:endParaRPr>
          </a:p>
          <a:p>
            <a:pPr eaLnBrk="1" fontAlgn="auto" hangingPunct="1">
              <a:lnSpc>
                <a:spcPct val="100000"/>
              </a:lnSpc>
              <a:spcBef>
                <a:spcPts val="0"/>
              </a:spcBef>
              <a:spcAft>
                <a:spcPts val="0"/>
              </a:spcAft>
              <a:buClrTx/>
            </a:pPr>
            <a:endParaRPr lang="en-US" sz="1350" b="0" dirty="0">
              <a:solidFill>
                <a:prstClr val="black"/>
              </a:solidFill>
              <a:latin typeface="Arial"/>
            </a:endParaRPr>
          </a:p>
          <a:p>
            <a:pPr eaLnBrk="1" fontAlgn="auto" hangingPunct="1">
              <a:lnSpc>
                <a:spcPct val="100000"/>
              </a:lnSpc>
              <a:spcBef>
                <a:spcPts val="0"/>
              </a:spcBef>
              <a:spcAft>
                <a:spcPts val="0"/>
              </a:spcAft>
              <a:buClrTx/>
            </a:pPr>
            <a:r>
              <a:rPr lang="en-US" sz="1350" b="0" dirty="0">
                <a:solidFill>
                  <a:prstClr val="black"/>
                </a:solidFill>
                <a:latin typeface="Arial"/>
                <a:hlinkClick r:id="rId4"/>
              </a:rPr>
              <a:t>BP Texas City: https://www.youtube.com/watch?v=hcKM4xWywLE</a:t>
            </a:r>
            <a:endParaRPr lang="en-US" sz="1350" b="0" dirty="0">
              <a:solidFill>
                <a:prstClr val="black"/>
              </a:solidFill>
              <a:latin typeface="Arial"/>
            </a:endParaRPr>
          </a:p>
          <a:p>
            <a:pPr eaLnBrk="1" fontAlgn="auto" hangingPunct="1">
              <a:lnSpc>
                <a:spcPct val="100000"/>
              </a:lnSpc>
              <a:spcBef>
                <a:spcPts val="0"/>
              </a:spcBef>
              <a:spcAft>
                <a:spcPts val="0"/>
              </a:spcAft>
              <a:buClrTx/>
            </a:pPr>
            <a:endParaRPr lang="en-US" sz="1350" b="0" dirty="0">
              <a:solidFill>
                <a:prstClr val="black"/>
              </a:solidFill>
              <a:latin typeface="Arial"/>
            </a:endParaRPr>
          </a:p>
          <a:p>
            <a:pPr eaLnBrk="1" fontAlgn="auto" hangingPunct="1">
              <a:lnSpc>
                <a:spcPct val="100000"/>
              </a:lnSpc>
              <a:spcBef>
                <a:spcPts val="0"/>
              </a:spcBef>
              <a:spcAft>
                <a:spcPts val="0"/>
              </a:spcAft>
              <a:buClrTx/>
            </a:pPr>
            <a:endParaRPr lang="en-US" sz="1350" b="0" dirty="0">
              <a:solidFill>
                <a:prstClr val="black"/>
              </a:solidFill>
              <a:latin typeface="Arial"/>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2956" y="3266520"/>
            <a:ext cx="3626659" cy="21759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06149" y="3952132"/>
            <a:ext cx="2597699" cy="1766817"/>
          </a:xfrm>
          <a:prstGeom prst="rect">
            <a:avLst/>
          </a:prstGeom>
        </p:spPr>
      </p:pic>
      <p:pic>
        <p:nvPicPr>
          <p:cNvPr id="11" name="Picture 10"/>
          <p:cNvPicPr>
            <a:picLocks noChangeAspect="1"/>
          </p:cNvPicPr>
          <p:nvPr/>
        </p:nvPicPr>
        <p:blipFill>
          <a:blip r:embed="rId7"/>
          <a:stretch>
            <a:fillRect/>
          </a:stretch>
        </p:blipFill>
        <p:spPr>
          <a:xfrm>
            <a:off x="317150" y="3071714"/>
            <a:ext cx="2899892" cy="2194252"/>
          </a:xfrm>
          <a:prstGeom prst="rect">
            <a:avLst/>
          </a:prstGeom>
        </p:spPr>
      </p:pic>
      <p:sp>
        <p:nvSpPr>
          <p:cNvPr id="12" name="TextBox 11"/>
          <p:cNvSpPr txBox="1"/>
          <p:nvPr/>
        </p:nvSpPr>
        <p:spPr bwMode="auto">
          <a:xfrm>
            <a:off x="832042" y="5255925"/>
            <a:ext cx="149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eaLnBrk="1" fontAlgn="auto" hangingPunct="1">
              <a:lnSpc>
                <a:spcPct val="100000"/>
              </a:lnSpc>
              <a:spcBef>
                <a:spcPts val="0"/>
              </a:spcBef>
              <a:spcAft>
                <a:spcPts val="0"/>
              </a:spcAft>
              <a:buClrTx/>
            </a:pPr>
            <a:r>
              <a:rPr lang="en-US" sz="1200" dirty="0" err="1">
                <a:solidFill>
                  <a:prstClr val="black">
                    <a:lumMod val="75000"/>
                    <a:lumOff val="25000"/>
                  </a:prstClr>
                </a:solidFill>
                <a:latin typeface="Arial"/>
              </a:rPr>
              <a:t>Flixborough</a:t>
            </a:r>
            <a:endParaRPr lang="en-US" sz="1200" dirty="0">
              <a:solidFill>
                <a:prstClr val="black">
                  <a:lumMod val="75000"/>
                  <a:lumOff val="25000"/>
                </a:prstClr>
              </a:solidFill>
              <a:latin typeface="Arial"/>
            </a:endParaRPr>
          </a:p>
        </p:txBody>
      </p:sp>
      <p:sp>
        <p:nvSpPr>
          <p:cNvPr id="13" name="TextBox 11"/>
          <p:cNvSpPr txBox="1"/>
          <p:nvPr/>
        </p:nvSpPr>
        <p:spPr bwMode="auto">
          <a:xfrm>
            <a:off x="3519572" y="5718949"/>
            <a:ext cx="149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defPPr>
              <a:defRPr lang="en-US"/>
            </a:defPPr>
            <a:lvl1pPr algn="ctr">
              <a:defRPr sz="1600" b="1">
                <a:solidFill>
                  <a:schemeClr val="tx1">
                    <a:lumMod val="75000"/>
                    <a:lumOff val="25000"/>
                  </a:schemeClr>
                </a:solidFill>
              </a:defRPr>
            </a:lvl1pPr>
          </a:lstStyle>
          <a:p>
            <a:pPr eaLnBrk="1" fontAlgn="auto" hangingPunct="1">
              <a:lnSpc>
                <a:spcPct val="100000"/>
              </a:lnSpc>
              <a:spcBef>
                <a:spcPts val="0"/>
              </a:spcBef>
              <a:spcAft>
                <a:spcPts val="0"/>
              </a:spcAft>
              <a:buClrTx/>
            </a:pPr>
            <a:r>
              <a:rPr lang="en-US" sz="1200" dirty="0" err="1">
                <a:solidFill>
                  <a:prstClr val="black">
                    <a:lumMod val="75000"/>
                    <a:lumOff val="25000"/>
                  </a:prstClr>
                </a:solidFill>
                <a:latin typeface="Arial"/>
              </a:rPr>
              <a:t>Buncefield</a:t>
            </a:r>
            <a:endParaRPr lang="en-US" sz="1200" dirty="0">
              <a:solidFill>
                <a:prstClr val="black">
                  <a:lumMod val="75000"/>
                  <a:lumOff val="25000"/>
                </a:prstClr>
              </a:solidFill>
              <a:latin typeface="Arial"/>
            </a:endParaRPr>
          </a:p>
        </p:txBody>
      </p:sp>
      <p:sp>
        <p:nvSpPr>
          <p:cNvPr id="14" name="TextBox 11"/>
          <p:cNvSpPr txBox="1"/>
          <p:nvPr/>
        </p:nvSpPr>
        <p:spPr bwMode="auto">
          <a:xfrm>
            <a:off x="6613182" y="5442515"/>
            <a:ext cx="149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spcBef>
                <a:spcPts val="0"/>
              </a:spcBef>
              <a:spcAft>
                <a:spcPts val="0"/>
              </a:spcAft>
              <a:buClrTx/>
            </a:pPr>
            <a:r>
              <a:rPr lang="en-US" sz="1200" dirty="0">
                <a:solidFill>
                  <a:prstClr val="black">
                    <a:lumMod val="75000"/>
                    <a:lumOff val="25000"/>
                  </a:prstClr>
                </a:solidFill>
              </a:rPr>
              <a:t>Valdez</a:t>
            </a:r>
          </a:p>
        </p:txBody>
      </p:sp>
    </p:spTree>
    <p:extLst>
      <p:ext uri="{BB962C8B-B14F-4D97-AF65-F5344CB8AC3E}">
        <p14:creationId xmlns:p14="http://schemas.microsoft.com/office/powerpoint/2010/main" val="3772618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63514"/>
            <a:ext cx="9144000" cy="4606657"/>
          </a:xfrm>
          <a:prstGeom prst="rect">
            <a:avLst/>
          </a:prstGeom>
        </p:spPr>
      </p:pic>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Process Safety – </a:t>
            </a:r>
            <a:r>
              <a:rPr lang="en-US" sz="3200" b="0" dirty="0" smtClean="0">
                <a:latin typeface="EMprint" panose="020B0503020204020204" pitchFamily="34" charset="0"/>
                <a:ea typeface="EMprint" panose="020B0503020204020204" pitchFamily="34" charset="0"/>
              </a:rPr>
              <a:t>How can we get better?</a:t>
            </a:r>
            <a:endParaRPr lang="en-US" sz="3200" b="0" dirty="0">
              <a:latin typeface="EMprint" panose="020B0503020204020204" pitchFamily="34" charset="0"/>
              <a:ea typeface="EMprint" panose="020B0503020204020204" pitchFamily="34" charset="0"/>
            </a:endParaRPr>
          </a:p>
        </p:txBody>
      </p:sp>
      <p:pic>
        <p:nvPicPr>
          <p:cNvPr id="5" name="Picture 4"/>
          <p:cNvPicPr>
            <a:picLocks noChangeAspect="1"/>
          </p:cNvPicPr>
          <p:nvPr/>
        </p:nvPicPr>
        <p:blipFill>
          <a:blip r:embed="rId4"/>
          <a:stretch>
            <a:fillRect/>
          </a:stretch>
        </p:blipFill>
        <p:spPr>
          <a:xfrm>
            <a:off x="1" y="1623173"/>
            <a:ext cx="9143999" cy="4646998"/>
          </a:xfrm>
          <a:prstGeom prst="rect">
            <a:avLst/>
          </a:prstGeom>
        </p:spPr>
      </p:pic>
      <p:sp>
        <p:nvSpPr>
          <p:cNvPr id="2" name="Content Placeholder 1"/>
          <p:cNvSpPr>
            <a:spLocks noGrp="1"/>
          </p:cNvSpPr>
          <p:nvPr>
            <p:ph type="body" sz="quarter" idx="10"/>
          </p:nvPr>
        </p:nvSpPr>
        <p:spPr>
          <a:xfrm>
            <a:off x="108757" y="1814639"/>
            <a:ext cx="8780267" cy="3538541"/>
          </a:xfrm>
        </p:spPr>
        <p:txBody>
          <a:bodyPr/>
          <a:lstStyle/>
          <a:p>
            <a:pPr marL="257175" indent="-257175">
              <a:spcBef>
                <a:spcPts val="750"/>
              </a:spcBef>
            </a:pPr>
            <a:r>
              <a:rPr lang="en-US" sz="1500" dirty="0"/>
              <a:t>What happens when process safety goes wrong:</a:t>
            </a:r>
          </a:p>
          <a:p>
            <a:pPr marL="257175" indent="-257175">
              <a:spcBef>
                <a:spcPts val="750"/>
              </a:spcBef>
            </a:pPr>
            <a:endParaRPr lang="en-US" sz="1500" dirty="0"/>
          </a:p>
          <a:p>
            <a:pPr marL="257175" indent="-257175">
              <a:spcBef>
                <a:spcPts val="750"/>
              </a:spcBef>
            </a:pPr>
            <a:endParaRPr lang="en-US" sz="1500" dirty="0"/>
          </a:p>
          <a:p>
            <a:pPr marL="257175" indent="-257175">
              <a:spcBef>
                <a:spcPts val="750"/>
              </a:spcBef>
            </a:pPr>
            <a:endParaRPr lang="en-US" sz="1500" dirty="0"/>
          </a:p>
          <a:p>
            <a:pPr marL="257175" indent="-257175">
              <a:spcBef>
                <a:spcPts val="750"/>
              </a:spcBef>
            </a:pPr>
            <a:endParaRPr lang="en-US" sz="1500" dirty="0"/>
          </a:p>
          <a:p>
            <a:pPr marL="257175" indent="-257175">
              <a:spcBef>
                <a:spcPts val="750"/>
              </a:spcBef>
            </a:pPr>
            <a:endParaRPr lang="en-US" sz="1500" dirty="0"/>
          </a:p>
          <a:p>
            <a:pPr marL="257175" indent="-257175">
              <a:spcBef>
                <a:spcPts val="750"/>
              </a:spcBef>
            </a:pPr>
            <a:endParaRPr lang="en-US" sz="1500" dirty="0" smtClean="0"/>
          </a:p>
          <a:p>
            <a:pPr marL="257175" indent="-257175">
              <a:spcBef>
                <a:spcPts val="750"/>
              </a:spcBef>
            </a:pPr>
            <a:r>
              <a:rPr lang="en-US" sz="1500" dirty="0" smtClean="0"/>
              <a:t>How </a:t>
            </a:r>
            <a:r>
              <a:rPr lang="en-US" sz="1500" dirty="0"/>
              <a:t>industry has responded to improve:</a:t>
            </a:r>
          </a:p>
          <a:p>
            <a:pPr marL="257175" indent="-257175">
              <a:spcBef>
                <a:spcPts val="750"/>
              </a:spcBef>
            </a:pPr>
            <a:endParaRPr lang="en-US" sz="1500" dirty="0"/>
          </a:p>
        </p:txBody>
      </p:sp>
      <p:sp>
        <p:nvSpPr>
          <p:cNvPr id="7" name="TextBox 1"/>
          <p:cNvSpPr txBox="1">
            <a:spLocks noChangeArrowheads="1"/>
          </p:cNvSpPr>
          <p:nvPr/>
        </p:nvSpPr>
        <p:spPr bwMode="auto">
          <a:xfrm>
            <a:off x="749095" y="2790952"/>
            <a:ext cx="11572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err="1">
                <a:solidFill>
                  <a:prstClr val="black"/>
                </a:solidFill>
              </a:rPr>
              <a:t>Flixborough</a:t>
            </a:r>
            <a:r>
              <a:rPr lang="en-US" sz="900" dirty="0">
                <a:solidFill>
                  <a:prstClr val="black"/>
                </a:solidFill>
              </a:rPr>
              <a:t> - 1974</a:t>
            </a:r>
          </a:p>
          <a:p>
            <a:pPr algn="l" eaLnBrk="1" fontAlgn="auto" hangingPunct="1">
              <a:lnSpc>
                <a:spcPct val="100000"/>
              </a:lnSpc>
              <a:spcBef>
                <a:spcPct val="0"/>
              </a:spcBef>
              <a:spcAft>
                <a:spcPts val="0"/>
              </a:spcAft>
              <a:buClrTx/>
            </a:pPr>
            <a:r>
              <a:rPr lang="en-US" sz="900" b="0" dirty="0">
                <a:solidFill>
                  <a:prstClr val="black"/>
                </a:solidFill>
              </a:rPr>
              <a:t>28 fatalities</a:t>
            </a:r>
          </a:p>
          <a:p>
            <a:pPr algn="l" eaLnBrk="1" fontAlgn="auto" hangingPunct="1">
              <a:lnSpc>
                <a:spcPct val="100000"/>
              </a:lnSpc>
              <a:spcBef>
                <a:spcPct val="0"/>
              </a:spcBef>
              <a:spcAft>
                <a:spcPts val="0"/>
              </a:spcAft>
              <a:buClrTx/>
            </a:pPr>
            <a:r>
              <a:rPr lang="en-US" sz="900" b="0" dirty="0">
                <a:solidFill>
                  <a:prstClr val="black"/>
                </a:solidFill>
              </a:rPr>
              <a:t>104 injuries</a:t>
            </a: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err="1">
                <a:solidFill>
                  <a:prstClr val="black"/>
                </a:solidFill>
              </a:rPr>
              <a:t>Seveso</a:t>
            </a:r>
            <a:r>
              <a:rPr lang="en-US" sz="900" dirty="0">
                <a:solidFill>
                  <a:prstClr val="black"/>
                </a:solidFill>
              </a:rPr>
              <a:t> - 1976</a:t>
            </a:r>
          </a:p>
          <a:p>
            <a:pPr algn="l" eaLnBrk="1" fontAlgn="auto" hangingPunct="1">
              <a:lnSpc>
                <a:spcPct val="100000"/>
              </a:lnSpc>
              <a:spcBef>
                <a:spcPct val="0"/>
              </a:spcBef>
              <a:spcAft>
                <a:spcPts val="0"/>
              </a:spcAft>
              <a:buClrTx/>
            </a:pPr>
            <a:r>
              <a:rPr lang="en-US" sz="900" b="0" dirty="0">
                <a:solidFill>
                  <a:prstClr val="black"/>
                </a:solidFill>
              </a:rPr>
              <a:t>8 000 people exposed</a:t>
            </a:r>
          </a:p>
        </p:txBody>
      </p:sp>
      <p:sp>
        <p:nvSpPr>
          <p:cNvPr id="8" name="TextBox 202"/>
          <p:cNvSpPr txBox="1">
            <a:spLocks noChangeArrowheads="1"/>
          </p:cNvSpPr>
          <p:nvPr/>
        </p:nvSpPr>
        <p:spPr bwMode="auto">
          <a:xfrm>
            <a:off x="3254731" y="2497594"/>
            <a:ext cx="115728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Pasadena – 1989</a:t>
            </a:r>
          </a:p>
          <a:p>
            <a:pPr algn="l" eaLnBrk="1" fontAlgn="auto" hangingPunct="1">
              <a:lnSpc>
                <a:spcPct val="100000"/>
              </a:lnSpc>
              <a:spcBef>
                <a:spcPct val="0"/>
              </a:spcBef>
              <a:spcAft>
                <a:spcPts val="0"/>
              </a:spcAft>
              <a:buClrTx/>
            </a:pPr>
            <a:r>
              <a:rPr lang="en-US" sz="900" b="0" dirty="0">
                <a:solidFill>
                  <a:prstClr val="black"/>
                </a:solidFill>
              </a:rPr>
              <a:t>23 fatalities</a:t>
            </a:r>
          </a:p>
          <a:p>
            <a:pPr algn="l" eaLnBrk="1" fontAlgn="auto" hangingPunct="1">
              <a:lnSpc>
                <a:spcPct val="100000"/>
              </a:lnSpc>
              <a:spcBef>
                <a:spcPct val="0"/>
              </a:spcBef>
              <a:spcAft>
                <a:spcPts val="0"/>
              </a:spcAft>
              <a:buClrTx/>
            </a:pPr>
            <a:r>
              <a:rPr lang="en-US" sz="900" b="0" dirty="0">
                <a:solidFill>
                  <a:prstClr val="black"/>
                </a:solidFill>
              </a:rPr>
              <a:t>103 injuries</a:t>
            </a:r>
          </a:p>
          <a:p>
            <a:pPr algn="l" eaLnBrk="1" fontAlgn="auto" hangingPunct="1">
              <a:lnSpc>
                <a:spcPct val="100000"/>
              </a:lnSpc>
              <a:spcBef>
                <a:spcPct val="0"/>
              </a:spcBef>
              <a:spcAft>
                <a:spcPts val="0"/>
              </a:spcAft>
              <a:buClrTx/>
            </a:pPr>
            <a:endParaRPr lang="en-US" sz="900" b="0" dirty="0">
              <a:solidFill>
                <a:prstClr val="black"/>
              </a:solidFill>
            </a:endParaRPr>
          </a:p>
          <a:p>
            <a:pPr algn="l" eaLnBrk="1" fontAlgn="auto" hangingPunct="1">
              <a:lnSpc>
                <a:spcPct val="100000"/>
              </a:lnSpc>
              <a:spcBef>
                <a:spcPct val="0"/>
              </a:spcBef>
              <a:spcAft>
                <a:spcPts val="0"/>
              </a:spcAft>
              <a:buClrTx/>
            </a:pPr>
            <a:r>
              <a:rPr lang="en-US" sz="900" dirty="0">
                <a:solidFill>
                  <a:prstClr val="black"/>
                </a:solidFill>
              </a:rPr>
              <a:t>Valdez – 1989</a:t>
            </a:r>
          </a:p>
          <a:p>
            <a:pPr algn="l" eaLnBrk="1" fontAlgn="auto" hangingPunct="1">
              <a:lnSpc>
                <a:spcPct val="100000"/>
              </a:lnSpc>
              <a:spcBef>
                <a:spcPct val="0"/>
              </a:spcBef>
              <a:spcAft>
                <a:spcPts val="0"/>
              </a:spcAft>
              <a:buClrTx/>
            </a:pPr>
            <a:r>
              <a:rPr lang="en-US" sz="900" dirty="0">
                <a:solidFill>
                  <a:prstClr val="black"/>
                </a:solidFill>
              </a:rPr>
              <a:t>$</a:t>
            </a:r>
            <a:r>
              <a:rPr lang="en-US" sz="900" b="0" dirty="0">
                <a:solidFill>
                  <a:prstClr val="black"/>
                </a:solidFill>
              </a:rPr>
              <a:t>3.2B clean-up</a:t>
            </a:r>
          </a:p>
          <a:p>
            <a:pPr algn="l" eaLnBrk="1" fontAlgn="auto" hangingPunct="1">
              <a:lnSpc>
                <a:spcPct val="100000"/>
              </a:lnSpc>
              <a:spcBef>
                <a:spcPct val="0"/>
              </a:spcBef>
              <a:spcAft>
                <a:spcPts val="0"/>
              </a:spcAft>
              <a:buClrTx/>
            </a:pPr>
            <a:endParaRPr lang="en-US" sz="900" dirty="0">
              <a:solidFill>
                <a:prstClr val="black"/>
              </a:solidFill>
            </a:endParaRPr>
          </a:p>
        </p:txBody>
      </p:sp>
      <p:sp>
        <p:nvSpPr>
          <p:cNvPr id="9" name="TextBox 203"/>
          <p:cNvSpPr txBox="1">
            <a:spLocks noChangeArrowheads="1"/>
          </p:cNvSpPr>
          <p:nvPr/>
        </p:nvSpPr>
        <p:spPr bwMode="auto">
          <a:xfrm>
            <a:off x="5465206" y="2321255"/>
            <a:ext cx="11572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Toulouse – 2001</a:t>
            </a:r>
          </a:p>
          <a:p>
            <a:pPr algn="l" eaLnBrk="1" fontAlgn="auto" hangingPunct="1">
              <a:lnSpc>
                <a:spcPct val="100000"/>
              </a:lnSpc>
              <a:spcBef>
                <a:spcPct val="0"/>
              </a:spcBef>
              <a:spcAft>
                <a:spcPts val="0"/>
              </a:spcAft>
              <a:buClrTx/>
            </a:pPr>
            <a:r>
              <a:rPr lang="en-US" sz="900" b="0" dirty="0">
                <a:solidFill>
                  <a:prstClr val="black"/>
                </a:solidFill>
              </a:rPr>
              <a:t>31 fatalities</a:t>
            </a:r>
          </a:p>
          <a:p>
            <a:pPr algn="l" eaLnBrk="1" fontAlgn="auto" hangingPunct="1">
              <a:lnSpc>
                <a:spcPct val="100000"/>
              </a:lnSpc>
              <a:spcBef>
                <a:spcPct val="0"/>
              </a:spcBef>
              <a:spcAft>
                <a:spcPts val="0"/>
              </a:spcAft>
              <a:buClrTx/>
            </a:pPr>
            <a:r>
              <a:rPr lang="en-US" sz="900" b="0" dirty="0">
                <a:solidFill>
                  <a:prstClr val="black"/>
                </a:solidFill>
              </a:rPr>
              <a:t>2 500 injuries</a:t>
            </a: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err="1">
                <a:solidFill>
                  <a:prstClr val="black"/>
                </a:solidFill>
              </a:rPr>
              <a:t>Skikda</a:t>
            </a:r>
            <a:r>
              <a:rPr lang="en-US" sz="900" dirty="0">
                <a:solidFill>
                  <a:prstClr val="black"/>
                </a:solidFill>
              </a:rPr>
              <a:t> – 2004</a:t>
            </a:r>
          </a:p>
          <a:p>
            <a:pPr algn="l" eaLnBrk="1" fontAlgn="auto" hangingPunct="1">
              <a:lnSpc>
                <a:spcPct val="100000"/>
              </a:lnSpc>
              <a:spcBef>
                <a:spcPct val="0"/>
              </a:spcBef>
              <a:spcAft>
                <a:spcPts val="0"/>
              </a:spcAft>
              <a:buClrTx/>
            </a:pPr>
            <a:r>
              <a:rPr lang="en-US" sz="900" b="0" dirty="0">
                <a:solidFill>
                  <a:prstClr val="black"/>
                </a:solidFill>
              </a:rPr>
              <a:t>27 fatalities</a:t>
            </a:r>
          </a:p>
          <a:p>
            <a:pPr algn="l" eaLnBrk="1" fontAlgn="auto" hangingPunct="1">
              <a:lnSpc>
                <a:spcPct val="100000"/>
              </a:lnSpc>
              <a:spcBef>
                <a:spcPct val="0"/>
              </a:spcBef>
              <a:spcAft>
                <a:spcPts val="0"/>
              </a:spcAft>
              <a:buClrTx/>
            </a:pPr>
            <a:r>
              <a:rPr lang="en-US" sz="900" b="0" dirty="0">
                <a:solidFill>
                  <a:prstClr val="black"/>
                </a:solidFill>
              </a:rPr>
              <a:t>79 hospitalized</a:t>
            </a:r>
          </a:p>
          <a:p>
            <a:pPr algn="l" eaLnBrk="1" fontAlgn="auto" hangingPunct="1">
              <a:lnSpc>
                <a:spcPct val="100000"/>
              </a:lnSpc>
              <a:spcBef>
                <a:spcPct val="0"/>
              </a:spcBef>
              <a:spcAft>
                <a:spcPts val="0"/>
              </a:spcAft>
              <a:buClrTx/>
            </a:pPr>
            <a:endParaRPr lang="en-US" sz="900" dirty="0">
              <a:solidFill>
                <a:prstClr val="black"/>
              </a:solidFill>
            </a:endParaRPr>
          </a:p>
        </p:txBody>
      </p:sp>
      <p:sp>
        <p:nvSpPr>
          <p:cNvPr id="10" name="TextBox 204"/>
          <p:cNvSpPr txBox="1">
            <a:spLocks noChangeArrowheads="1"/>
          </p:cNvSpPr>
          <p:nvPr/>
        </p:nvSpPr>
        <p:spPr bwMode="auto">
          <a:xfrm>
            <a:off x="2022373" y="2201002"/>
            <a:ext cx="11572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Mexico City – 1984</a:t>
            </a:r>
          </a:p>
          <a:p>
            <a:pPr algn="l" eaLnBrk="1" fontAlgn="auto" hangingPunct="1">
              <a:lnSpc>
                <a:spcPct val="100000"/>
              </a:lnSpc>
              <a:spcBef>
                <a:spcPct val="0"/>
              </a:spcBef>
              <a:spcAft>
                <a:spcPts val="0"/>
              </a:spcAft>
              <a:buClrTx/>
            </a:pPr>
            <a:r>
              <a:rPr lang="en-US" sz="900" b="0" dirty="0">
                <a:solidFill>
                  <a:prstClr val="black"/>
                </a:solidFill>
              </a:rPr>
              <a:t>500 fatalities</a:t>
            </a:r>
          </a:p>
          <a:p>
            <a:pPr algn="l" eaLnBrk="1" fontAlgn="auto" hangingPunct="1">
              <a:lnSpc>
                <a:spcPct val="100000"/>
              </a:lnSpc>
              <a:spcBef>
                <a:spcPct val="0"/>
              </a:spcBef>
              <a:spcAft>
                <a:spcPts val="0"/>
              </a:spcAft>
              <a:buClrTx/>
            </a:pPr>
            <a:r>
              <a:rPr lang="en-US" sz="900" b="0" dirty="0">
                <a:solidFill>
                  <a:prstClr val="black"/>
                </a:solidFill>
              </a:rPr>
              <a:t>7 000 injuries</a:t>
            </a: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a:solidFill>
                  <a:prstClr val="black"/>
                </a:solidFill>
              </a:rPr>
              <a:t>Bhopal – 1984</a:t>
            </a:r>
          </a:p>
          <a:p>
            <a:pPr algn="l" eaLnBrk="1" fontAlgn="auto" hangingPunct="1">
              <a:lnSpc>
                <a:spcPct val="100000"/>
              </a:lnSpc>
              <a:spcBef>
                <a:spcPct val="0"/>
              </a:spcBef>
              <a:spcAft>
                <a:spcPts val="0"/>
              </a:spcAft>
              <a:buClrTx/>
            </a:pPr>
            <a:r>
              <a:rPr lang="en-US" sz="900" b="0" dirty="0">
                <a:solidFill>
                  <a:prstClr val="black"/>
                </a:solidFill>
              </a:rPr>
              <a:t>3 000 – 30 000 fatalities</a:t>
            </a: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a:solidFill>
                  <a:prstClr val="black"/>
                </a:solidFill>
              </a:rPr>
              <a:t>Piper Alpha - 1988</a:t>
            </a:r>
          </a:p>
          <a:p>
            <a:pPr algn="l" eaLnBrk="1" fontAlgn="auto" hangingPunct="1">
              <a:lnSpc>
                <a:spcPct val="100000"/>
              </a:lnSpc>
              <a:spcBef>
                <a:spcPct val="0"/>
              </a:spcBef>
              <a:spcAft>
                <a:spcPts val="0"/>
              </a:spcAft>
              <a:buClrTx/>
            </a:pPr>
            <a:r>
              <a:rPr lang="en-US" sz="900" b="0" dirty="0">
                <a:solidFill>
                  <a:prstClr val="black"/>
                </a:solidFill>
              </a:rPr>
              <a:t>167 fatalities</a:t>
            </a:r>
          </a:p>
        </p:txBody>
      </p:sp>
      <p:sp>
        <p:nvSpPr>
          <p:cNvPr id="11" name="TextBox 199"/>
          <p:cNvSpPr txBox="1">
            <a:spLocks noChangeArrowheads="1"/>
          </p:cNvSpPr>
          <p:nvPr/>
        </p:nvSpPr>
        <p:spPr bwMode="auto">
          <a:xfrm>
            <a:off x="228600" y="2138714"/>
            <a:ext cx="132873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Beaumont – 1970</a:t>
            </a:r>
          </a:p>
          <a:p>
            <a:pPr algn="l" eaLnBrk="1" fontAlgn="auto" hangingPunct="1">
              <a:lnSpc>
                <a:spcPct val="100000"/>
              </a:lnSpc>
              <a:spcBef>
                <a:spcPct val="0"/>
              </a:spcBef>
              <a:spcAft>
                <a:spcPts val="0"/>
              </a:spcAft>
              <a:buClrTx/>
            </a:pPr>
            <a:r>
              <a:rPr lang="en-US" sz="900" b="0" dirty="0">
                <a:solidFill>
                  <a:prstClr val="black"/>
                </a:solidFill>
              </a:rPr>
              <a:t>16, 800 gallon leak and fire, </a:t>
            </a:r>
          </a:p>
          <a:p>
            <a:pPr algn="l" eaLnBrk="1" fontAlgn="auto" hangingPunct="1">
              <a:lnSpc>
                <a:spcPct val="100000"/>
              </a:lnSpc>
              <a:spcBef>
                <a:spcPct val="0"/>
              </a:spcBef>
              <a:spcAft>
                <a:spcPts val="0"/>
              </a:spcAft>
              <a:buClrTx/>
            </a:pPr>
            <a:r>
              <a:rPr lang="en-US" sz="900" b="0" dirty="0">
                <a:solidFill>
                  <a:prstClr val="black"/>
                </a:solidFill>
              </a:rPr>
              <a:t>20, 000 gallon vessel fire, </a:t>
            </a:r>
          </a:p>
          <a:p>
            <a:pPr algn="l" eaLnBrk="1" fontAlgn="auto" hangingPunct="1">
              <a:lnSpc>
                <a:spcPct val="100000"/>
              </a:lnSpc>
              <a:spcBef>
                <a:spcPct val="0"/>
              </a:spcBef>
              <a:spcAft>
                <a:spcPts val="0"/>
              </a:spcAft>
              <a:buClrTx/>
            </a:pPr>
            <a:r>
              <a:rPr lang="en-US" sz="900" b="0" dirty="0">
                <a:solidFill>
                  <a:prstClr val="black"/>
                </a:solidFill>
              </a:rPr>
              <a:t>200 </a:t>
            </a:r>
            <a:r>
              <a:rPr lang="en-US" sz="900" b="0" dirty="0" err="1">
                <a:solidFill>
                  <a:prstClr val="black"/>
                </a:solidFill>
              </a:rPr>
              <a:t>ft</a:t>
            </a:r>
            <a:r>
              <a:rPr lang="en-US" sz="900" b="0" dirty="0">
                <a:solidFill>
                  <a:prstClr val="black"/>
                </a:solidFill>
              </a:rPr>
              <a:t> tower collapse</a:t>
            </a:r>
          </a:p>
        </p:txBody>
      </p:sp>
      <p:sp>
        <p:nvSpPr>
          <p:cNvPr id="13" name="TextBox 201"/>
          <p:cNvSpPr txBox="1">
            <a:spLocks noChangeArrowheads="1"/>
          </p:cNvSpPr>
          <p:nvPr/>
        </p:nvSpPr>
        <p:spPr bwMode="auto">
          <a:xfrm>
            <a:off x="4298410" y="2638268"/>
            <a:ext cx="115728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err="1">
                <a:solidFill>
                  <a:prstClr val="black"/>
                </a:solidFill>
              </a:rPr>
              <a:t>Longford</a:t>
            </a:r>
            <a:r>
              <a:rPr lang="en-US" sz="900" dirty="0">
                <a:solidFill>
                  <a:prstClr val="black"/>
                </a:solidFill>
              </a:rPr>
              <a:t> – 1998</a:t>
            </a:r>
          </a:p>
          <a:p>
            <a:pPr algn="l" eaLnBrk="1" fontAlgn="auto" hangingPunct="1">
              <a:lnSpc>
                <a:spcPct val="100000"/>
              </a:lnSpc>
              <a:spcBef>
                <a:spcPct val="0"/>
              </a:spcBef>
              <a:spcAft>
                <a:spcPts val="0"/>
              </a:spcAft>
              <a:buClrTx/>
            </a:pPr>
            <a:r>
              <a:rPr lang="en-US" sz="900" b="0" dirty="0">
                <a:solidFill>
                  <a:prstClr val="black"/>
                </a:solidFill>
              </a:rPr>
              <a:t>2 fatalities, </a:t>
            </a:r>
            <a:r>
              <a:rPr lang="en-US" sz="900" b="0" dirty="0" err="1">
                <a:solidFill>
                  <a:prstClr val="black"/>
                </a:solidFill>
              </a:rPr>
              <a:t>regonial</a:t>
            </a:r>
            <a:r>
              <a:rPr lang="en-US" sz="900" b="0" dirty="0">
                <a:solidFill>
                  <a:prstClr val="black"/>
                </a:solidFill>
              </a:rPr>
              <a:t> gas shortage for 9 days</a:t>
            </a:r>
          </a:p>
          <a:p>
            <a:pPr algn="l" eaLnBrk="1" fontAlgn="auto" hangingPunct="1">
              <a:lnSpc>
                <a:spcPct val="100000"/>
              </a:lnSpc>
              <a:spcBef>
                <a:spcPct val="0"/>
              </a:spcBef>
              <a:spcAft>
                <a:spcPts val="0"/>
              </a:spcAft>
              <a:buClrTx/>
            </a:pPr>
            <a:endParaRPr lang="en-US" sz="900" b="0" dirty="0">
              <a:solidFill>
                <a:prstClr val="black"/>
              </a:solidFill>
            </a:endParaRPr>
          </a:p>
          <a:p>
            <a:pPr algn="l" eaLnBrk="1" fontAlgn="auto" hangingPunct="1">
              <a:lnSpc>
                <a:spcPct val="100000"/>
              </a:lnSpc>
              <a:spcBef>
                <a:spcPct val="0"/>
              </a:spcBef>
              <a:spcAft>
                <a:spcPts val="0"/>
              </a:spcAft>
              <a:buClrTx/>
            </a:pPr>
            <a:endParaRPr lang="en-US" sz="900" b="0" dirty="0">
              <a:solidFill>
                <a:prstClr val="black"/>
              </a:solidFill>
            </a:endParaRPr>
          </a:p>
          <a:p>
            <a:pPr algn="l" eaLnBrk="1" fontAlgn="auto" hangingPunct="1">
              <a:lnSpc>
                <a:spcPct val="100000"/>
              </a:lnSpc>
              <a:spcBef>
                <a:spcPct val="0"/>
              </a:spcBef>
              <a:spcAft>
                <a:spcPts val="0"/>
              </a:spcAft>
              <a:buClrTx/>
            </a:pPr>
            <a:endParaRPr lang="en-US" sz="900" b="0" dirty="0">
              <a:solidFill>
                <a:prstClr val="black"/>
              </a:solidFill>
            </a:endParaRPr>
          </a:p>
        </p:txBody>
      </p:sp>
      <p:sp>
        <p:nvSpPr>
          <p:cNvPr id="15" name="TextBox 203"/>
          <p:cNvSpPr txBox="1">
            <a:spLocks noChangeArrowheads="1"/>
          </p:cNvSpPr>
          <p:nvPr/>
        </p:nvSpPr>
        <p:spPr bwMode="auto">
          <a:xfrm>
            <a:off x="6422267" y="2147117"/>
            <a:ext cx="1384538"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Texas City – 2005</a:t>
            </a:r>
          </a:p>
          <a:p>
            <a:pPr algn="l" eaLnBrk="1" fontAlgn="auto" hangingPunct="1">
              <a:lnSpc>
                <a:spcPct val="100000"/>
              </a:lnSpc>
              <a:spcBef>
                <a:spcPct val="0"/>
              </a:spcBef>
              <a:spcAft>
                <a:spcPts val="0"/>
              </a:spcAft>
              <a:buClrTx/>
            </a:pPr>
            <a:r>
              <a:rPr lang="en-US" sz="900" b="0" dirty="0">
                <a:solidFill>
                  <a:prstClr val="black"/>
                </a:solidFill>
              </a:rPr>
              <a:t>15 fatalities</a:t>
            </a:r>
          </a:p>
          <a:p>
            <a:pPr algn="l" eaLnBrk="1" fontAlgn="auto" hangingPunct="1">
              <a:lnSpc>
                <a:spcPct val="100000"/>
              </a:lnSpc>
              <a:spcBef>
                <a:spcPct val="0"/>
              </a:spcBef>
              <a:spcAft>
                <a:spcPts val="0"/>
              </a:spcAft>
              <a:buClrTx/>
            </a:pPr>
            <a:r>
              <a:rPr lang="en-US" sz="900" b="0" dirty="0">
                <a:solidFill>
                  <a:prstClr val="black"/>
                </a:solidFill>
              </a:rPr>
              <a:t>180 injuries</a:t>
            </a:r>
          </a:p>
          <a:p>
            <a:pPr algn="l" eaLnBrk="1" fontAlgn="auto" hangingPunct="1">
              <a:lnSpc>
                <a:spcPct val="100000"/>
              </a:lnSpc>
              <a:spcBef>
                <a:spcPct val="0"/>
              </a:spcBef>
              <a:spcAft>
                <a:spcPts val="0"/>
              </a:spcAft>
              <a:buClrTx/>
            </a:pPr>
            <a:r>
              <a:rPr lang="en-US" sz="900" b="0" dirty="0">
                <a:solidFill>
                  <a:prstClr val="black"/>
                </a:solidFill>
              </a:rPr>
              <a:t>$30M damage</a:t>
            </a:r>
          </a:p>
          <a:p>
            <a:pPr algn="l" eaLnBrk="1" fontAlgn="auto" hangingPunct="1">
              <a:lnSpc>
                <a:spcPct val="100000"/>
              </a:lnSpc>
              <a:spcBef>
                <a:spcPct val="0"/>
              </a:spcBef>
              <a:spcAft>
                <a:spcPts val="0"/>
              </a:spcAft>
              <a:buClrTx/>
            </a:pPr>
            <a:r>
              <a:rPr lang="en-US" sz="900" b="0" dirty="0">
                <a:solidFill>
                  <a:prstClr val="black"/>
                </a:solidFill>
              </a:rPr>
              <a:t>$21M fine</a:t>
            </a:r>
          </a:p>
          <a:p>
            <a:pPr algn="l" eaLnBrk="1" fontAlgn="auto" hangingPunct="1">
              <a:lnSpc>
                <a:spcPct val="100000"/>
              </a:lnSpc>
              <a:spcBef>
                <a:spcPct val="0"/>
              </a:spcBef>
              <a:spcAft>
                <a:spcPts val="0"/>
              </a:spcAft>
              <a:buClrTx/>
            </a:pPr>
            <a:endParaRPr lang="en-US" sz="900" b="0" dirty="0">
              <a:solidFill>
                <a:prstClr val="black"/>
              </a:solidFill>
            </a:endParaRP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a:solidFill>
                  <a:prstClr val="black"/>
                </a:solidFill>
              </a:rPr>
              <a:t>Deep Water Horizon – 2010</a:t>
            </a:r>
          </a:p>
          <a:p>
            <a:pPr algn="l" eaLnBrk="1" fontAlgn="auto" hangingPunct="1">
              <a:lnSpc>
                <a:spcPct val="100000"/>
              </a:lnSpc>
              <a:spcBef>
                <a:spcPct val="0"/>
              </a:spcBef>
              <a:spcAft>
                <a:spcPts val="0"/>
              </a:spcAft>
              <a:buClrTx/>
            </a:pPr>
            <a:r>
              <a:rPr lang="en-US" sz="900" b="0" dirty="0">
                <a:solidFill>
                  <a:prstClr val="black"/>
                </a:solidFill>
              </a:rPr>
              <a:t>11 fatalities</a:t>
            </a:r>
          </a:p>
          <a:p>
            <a:pPr algn="l" eaLnBrk="1" fontAlgn="auto" hangingPunct="1">
              <a:lnSpc>
                <a:spcPct val="100000"/>
              </a:lnSpc>
              <a:spcBef>
                <a:spcPct val="0"/>
              </a:spcBef>
              <a:spcAft>
                <a:spcPts val="0"/>
              </a:spcAft>
              <a:buClrTx/>
            </a:pPr>
            <a:r>
              <a:rPr lang="en-US" sz="900" b="0" dirty="0">
                <a:solidFill>
                  <a:prstClr val="black"/>
                </a:solidFill>
              </a:rPr>
              <a:t>17 injuries</a:t>
            </a:r>
          </a:p>
          <a:p>
            <a:pPr algn="l" eaLnBrk="1" fontAlgn="auto" hangingPunct="1">
              <a:lnSpc>
                <a:spcPct val="100000"/>
              </a:lnSpc>
              <a:spcBef>
                <a:spcPct val="0"/>
              </a:spcBef>
              <a:spcAft>
                <a:spcPts val="0"/>
              </a:spcAft>
              <a:buClrTx/>
            </a:pPr>
            <a:r>
              <a:rPr lang="en-US" sz="900" b="0" dirty="0">
                <a:solidFill>
                  <a:prstClr val="black"/>
                </a:solidFill>
              </a:rPr>
              <a:t>130 million gallon leak</a:t>
            </a:r>
          </a:p>
          <a:p>
            <a:pPr algn="l" eaLnBrk="1" fontAlgn="auto" hangingPunct="1">
              <a:lnSpc>
                <a:spcPct val="100000"/>
              </a:lnSpc>
              <a:spcBef>
                <a:spcPct val="0"/>
              </a:spcBef>
              <a:spcAft>
                <a:spcPts val="0"/>
              </a:spcAft>
              <a:buClrTx/>
            </a:pPr>
            <a:endParaRPr lang="en-US" sz="900" dirty="0">
              <a:solidFill>
                <a:prstClr val="black"/>
              </a:solidFill>
            </a:endParaRPr>
          </a:p>
        </p:txBody>
      </p:sp>
      <p:sp>
        <p:nvSpPr>
          <p:cNvPr id="16" name="TextBox 203"/>
          <p:cNvSpPr txBox="1">
            <a:spLocks noChangeArrowheads="1"/>
          </p:cNvSpPr>
          <p:nvPr/>
        </p:nvSpPr>
        <p:spPr bwMode="auto">
          <a:xfrm>
            <a:off x="7806805" y="2393719"/>
            <a:ext cx="133719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Narrow" pitchFamily="34" charset="0"/>
              </a:defRPr>
            </a:lvl1pPr>
            <a:lvl2pPr marL="742950" indent="-285750">
              <a:defRPr sz="2400" b="1">
                <a:solidFill>
                  <a:schemeClr val="bg1"/>
                </a:solidFill>
                <a:latin typeface="Arial Narrow" pitchFamily="34" charset="0"/>
              </a:defRPr>
            </a:lvl2pPr>
            <a:lvl3pPr marL="1143000" indent="-228600">
              <a:defRPr sz="2400" b="1">
                <a:solidFill>
                  <a:schemeClr val="bg1"/>
                </a:solidFill>
                <a:latin typeface="Arial Narrow" pitchFamily="34" charset="0"/>
              </a:defRPr>
            </a:lvl3pPr>
            <a:lvl4pPr marL="1600200" indent="-228600">
              <a:defRPr sz="2400" b="1">
                <a:solidFill>
                  <a:schemeClr val="bg1"/>
                </a:solidFill>
                <a:latin typeface="Arial Narrow" pitchFamily="34" charset="0"/>
              </a:defRPr>
            </a:lvl4pPr>
            <a:lvl5pPr marL="2057400" indent="-228600">
              <a:defRPr sz="2400" b="1">
                <a:solidFill>
                  <a:schemeClr val="bg1"/>
                </a:solidFill>
                <a:latin typeface="Arial Narrow" pitchFamily="34" charset="0"/>
              </a:defRPr>
            </a:lvl5pPr>
            <a:lvl6pPr marL="25146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6pPr>
            <a:lvl7pPr marL="29718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7pPr>
            <a:lvl8pPr marL="34290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8pPr>
            <a:lvl9pPr marL="3886200" indent="-228600" algn="ctr" eaLnBrk="0" fontAlgn="base" hangingPunct="0">
              <a:lnSpc>
                <a:spcPct val="87000"/>
              </a:lnSpc>
              <a:spcBef>
                <a:spcPct val="50000"/>
              </a:spcBef>
              <a:spcAft>
                <a:spcPct val="0"/>
              </a:spcAft>
              <a:buClr>
                <a:srgbClr val="000822"/>
              </a:buClr>
              <a:buFont typeface="Arial" charset="0"/>
              <a:defRPr sz="2400" b="1">
                <a:solidFill>
                  <a:schemeClr val="bg1"/>
                </a:solidFill>
                <a:latin typeface="Arial Narrow" pitchFamily="34" charset="0"/>
              </a:defRPr>
            </a:lvl9pPr>
          </a:lstStyle>
          <a:p>
            <a:pPr algn="l" eaLnBrk="1" fontAlgn="auto" hangingPunct="1">
              <a:lnSpc>
                <a:spcPct val="100000"/>
              </a:lnSpc>
              <a:spcBef>
                <a:spcPct val="0"/>
              </a:spcBef>
              <a:spcAft>
                <a:spcPts val="0"/>
              </a:spcAft>
              <a:buClrTx/>
            </a:pPr>
            <a:r>
              <a:rPr lang="en-US" sz="900" dirty="0">
                <a:solidFill>
                  <a:prstClr val="black"/>
                </a:solidFill>
              </a:rPr>
              <a:t>Wisconsin – 2018</a:t>
            </a:r>
          </a:p>
          <a:p>
            <a:pPr algn="l" eaLnBrk="1" fontAlgn="auto" hangingPunct="1">
              <a:lnSpc>
                <a:spcPct val="100000"/>
              </a:lnSpc>
              <a:spcBef>
                <a:spcPct val="0"/>
              </a:spcBef>
              <a:spcAft>
                <a:spcPts val="0"/>
              </a:spcAft>
              <a:buClrTx/>
            </a:pPr>
            <a:r>
              <a:rPr lang="en-US" sz="900" b="0" dirty="0">
                <a:solidFill>
                  <a:prstClr val="black"/>
                </a:solidFill>
              </a:rPr>
              <a:t>15 injuries</a:t>
            </a:r>
          </a:p>
          <a:p>
            <a:pPr algn="l" eaLnBrk="1" fontAlgn="auto" hangingPunct="1">
              <a:lnSpc>
                <a:spcPct val="100000"/>
              </a:lnSpc>
              <a:spcBef>
                <a:spcPct val="0"/>
              </a:spcBef>
              <a:spcAft>
                <a:spcPts val="0"/>
              </a:spcAft>
              <a:buClrTx/>
            </a:pPr>
            <a:endParaRPr lang="en-US" sz="900" dirty="0">
              <a:solidFill>
                <a:prstClr val="black"/>
              </a:solidFill>
            </a:endParaRPr>
          </a:p>
          <a:p>
            <a:pPr algn="l" eaLnBrk="1" fontAlgn="auto" hangingPunct="1">
              <a:lnSpc>
                <a:spcPct val="100000"/>
              </a:lnSpc>
              <a:spcBef>
                <a:spcPct val="0"/>
              </a:spcBef>
              <a:spcAft>
                <a:spcPts val="0"/>
              </a:spcAft>
              <a:buClrTx/>
            </a:pPr>
            <a:r>
              <a:rPr lang="en-US" sz="900" dirty="0">
                <a:solidFill>
                  <a:prstClr val="black"/>
                </a:solidFill>
              </a:rPr>
              <a:t>Philadelphia – 2019</a:t>
            </a:r>
          </a:p>
          <a:p>
            <a:pPr algn="l" eaLnBrk="1" fontAlgn="auto" hangingPunct="1">
              <a:lnSpc>
                <a:spcPct val="100000"/>
              </a:lnSpc>
              <a:spcBef>
                <a:spcPct val="0"/>
              </a:spcBef>
              <a:spcAft>
                <a:spcPts val="0"/>
              </a:spcAft>
              <a:buClrTx/>
            </a:pPr>
            <a:r>
              <a:rPr lang="en-US" sz="900" b="0" dirty="0">
                <a:solidFill>
                  <a:prstClr val="black"/>
                </a:solidFill>
              </a:rPr>
              <a:t>5 injuries</a:t>
            </a:r>
          </a:p>
          <a:p>
            <a:pPr algn="l" eaLnBrk="1" fontAlgn="auto" hangingPunct="1">
              <a:lnSpc>
                <a:spcPct val="100000"/>
              </a:lnSpc>
              <a:spcBef>
                <a:spcPct val="0"/>
              </a:spcBef>
              <a:spcAft>
                <a:spcPts val="0"/>
              </a:spcAft>
              <a:buClrTx/>
            </a:pPr>
            <a:r>
              <a:rPr lang="en-US" sz="900" b="0" dirty="0">
                <a:solidFill>
                  <a:prstClr val="black"/>
                </a:solidFill>
              </a:rPr>
              <a:t>Permanent facility shutdown</a:t>
            </a:r>
          </a:p>
          <a:p>
            <a:pPr algn="l" eaLnBrk="1" fontAlgn="auto" hangingPunct="1">
              <a:lnSpc>
                <a:spcPct val="100000"/>
              </a:lnSpc>
              <a:spcBef>
                <a:spcPct val="0"/>
              </a:spcBef>
              <a:spcAft>
                <a:spcPts val="0"/>
              </a:spcAft>
              <a:buClrTx/>
            </a:pPr>
            <a:endParaRPr lang="en-US" sz="900" b="0" dirty="0">
              <a:solidFill>
                <a:prstClr val="black"/>
              </a:solidFill>
            </a:endParaRPr>
          </a:p>
          <a:p>
            <a:pPr algn="l" eaLnBrk="1" fontAlgn="auto" hangingPunct="1">
              <a:lnSpc>
                <a:spcPct val="100000"/>
              </a:lnSpc>
              <a:spcBef>
                <a:spcPct val="0"/>
              </a:spcBef>
              <a:spcAft>
                <a:spcPts val="0"/>
              </a:spcAft>
              <a:buClrTx/>
            </a:pPr>
            <a:endParaRPr lang="en-US" sz="900" dirty="0">
              <a:solidFill>
                <a:prstClr val="black"/>
              </a:solidFill>
            </a:endParaRPr>
          </a:p>
        </p:txBody>
      </p:sp>
      <p:sp>
        <p:nvSpPr>
          <p:cNvPr id="17" name="Left-Right Arrow 16"/>
          <p:cNvSpPr/>
          <p:nvPr/>
        </p:nvSpPr>
        <p:spPr>
          <a:xfrm>
            <a:off x="298309" y="4530040"/>
            <a:ext cx="2291210" cy="324275"/>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Qualitative Techniques (i.e. HAZOP)</a:t>
            </a:r>
          </a:p>
        </p:txBody>
      </p:sp>
      <p:sp>
        <p:nvSpPr>
          <p:cNvPr id="19" name="Left-Right Arrow 18"/>
          <p:cNvSpPr/>
          <p:nvPr/>
        </p:nvSpPr>
        <p:spPr>
          <a:xfrm>
            <a:off x="195942" y="4952228"/>
            <a:ext cx="2510845" cy="338444"/>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Probabilistic Risk Assessment (Nuclear)</a:t>
            </a:r>
          </a:p>
        </p:txBody>
      </p:sp>
      <p:sp>
        <p:nvSpPr>
          <p:cNvPr id="21" name="Left-Right Arrow 20"/>
          <p:cNvSpPr/>
          <p:nvPr/>
        </p:nvSpPr>
        <p:spPr>
          <a:xfrm>
            <a:off x="2774809" y="4756399"/>
            <a:ext cx="2291210" cy="324275"/>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Quantitative Risk Assessment (QRA)</a:t>
            </a:r>
          </a:p>
        </p:txBody>
      </p:sp>
      <p:sp>
        <p:nvSpPr>
          <p:cNvPr id="22" name="Left-Right Arrow 21"/>
          <p:cNvSpPr/>
          <p:nvPr/>
        </p:nvSpPr>
        <p:spPr>
          <a:xfrm>
            <a:off x="5266139" y="4756399"/>
            <a:ext cx="1734015" cy="324275"/>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Safety Case Studies (UK)</a:t>
            </a:r>
          </a:p>
        </p:txBody>
      </p:sp>
      <p:sp>
        <p:nvSpPr>
          <p:cNvPr id="23" name="Left-Right Arrow 22"/>
          <p:cNvSpPr/>
          <p:nvPr/>
        </p:nvSpPr>
        <p:spPr>
          <a:xfrm>
            <a:off x="7096707" y="4756399"/>
            <a:ext cx="1959779" cy="324275"/>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API Recommended Practices</a:t>
            </a:r>
          </a:p>
        </p:txBody>
      </p:sp>
      <p:sp>
        <p:nvSpPr>
          <p:cNvPr id="24" name="Left-Right Arrow 23"/>
          <p:cNvSpPr/>
          <p:nvPr/>
        </p:nvSpPr>
        <p:spPr>
          <a:xfrm>
            <a:off x="130948" y="5422709"/>
            <a:ext cx="8877300" cy="338444"/>
          </a:xfrm>
          <a:prstGeom prst="leftRightArrow">
            <a:avLst>
              <a:gd name="adj1" fmla="val 74058"/>
              <a:gd name="adj2" fmla="val 50000"/>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r>
              <a:rPr lang="en-US" sz="900" b="0" dirty="0">
                <a:solidFill>
                  <a:prstClr val="black"/>
                </a:solidFill>
              </a:rPr>
              <a:t>ExxonMobil/Imperial development and continuous improvement of Design Practices, Global Practices, Operations Best Practices</a:t>
            </a:r>
          </a:p>
        </p:txBody>
      </p:sp>
      <p:sp>
        <p:nvSpPr>
          <p:cNvPr id="25" name="Flowchart: Connector 24"/>
          <p:cNvSpPr/>
          <p:nvPr/>
        </p:nvSpPr>
        <p:spPr>
          <a:xfrm>
            <a:off x="550048" y="5832152"/>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26" name="Flowchart: Connector 25"/>
          <p:cNvSpPr/>
          <p:nvPr/>
        </p:nvSpPr>
        <p:spPr>
          <a:xfrm>
            <a:off x="2465489" y="5868254"/>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27" name="Flowchart: Connector 26"/>
          <p:cNvSpPr/>
          <p:nvPr/>
        </p:nvSpPr>
        <p:spPr>
          <a:xfrm>
            <a:off x="4146316" y="5820715"/>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28" name="Flowchart: Connector 27"/>
          <p:cNvSpPr/>
          <p:nvPr/>
        </p:nvSpPr>
        <p:spPr>
          <a:xfrm>
            <a:off x="3917352" y="6041171"/>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29" name="Flowchart: Connector 28"/>
          <p:cNvSpPr/>
          <p:nvPr/>
        </p:nvSpPr>
        <p:spPr>
          <a:xfrm>
            <a:off x="5736896" y="5912594"/>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30" name="Flowchart: Connector 29"/>
          <p:cNvSpPr/>
          <p:nvPr/>
        </p:nvSpPr>
        <p:spPr>
          <a:xfrm>
            <a:off x="7138268" y="5867081"/>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31" name="Flowchart: Connector 30"/>
          <p:cNvSpPr/>
          <p:nvPr/>
        </p:nvSpPr>
        <p:spPr>
          <a:xfrm>
            <a:off x="8454677" y="5867081"/>
            <a:ext cx="102870" cy="10287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32" name="TextBox 31"/>
          <p:cNvSpPr txBox="1"/>
          <p:nvPr/>
        </p:nvSpPr>
        <p:spPr bwMode="auto">
          <a:xfrm>
            <a:off x="2580786" y="5781033"/>
            <a:ext cx="8315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Inherent SHE review method</a:t>
            </a:r>
          </a:p>
        </p:txBody>
      </p:sp>
      <p:sp>
        <p:nvSpPr>
          <p:cNvPr id="34" name="TextBox 33"/>
          <p:cNvSpPr txBox="1"/>
          <p:nvPr/>
        </p:nvSpPr>
        <p:spPr bwMode="auto">
          <a:xfrm>
            <a:off x="4261980" y="5775320"/>
            <a:ext cx="147491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Risk Matrix Developed</a:t>
            </a:r>
          </a:p>
        </p:txBody>
      </p:sp>
      <p:sp>
        <p:nvSpPr>
          <p:cNvPr id="33" name="TextBox 32"/>
          <p:cNvSpPr txBox="1"/>
          <p:nvPr/>
        </p:nvSpPr>
        <p:spPr bwMode="auto">
          <a:xfrm>
            <a:off x="758386" y="5850893"/>
            <a:ext cx="147491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Basis for Design Practices and Global Practices and HAZOP methodology</a:t>
            </a:r>
          </a:p>
        </p:txBody>
      </p:sp>
      <p:sp>
        <p:nvSpPr>
          <p:cNvPr id="35" name="TextBox 34"/>
          <p:cNvSpPr txBox="1"/>
          <p:nvPr/>
        </p:nvSpPr>
        <p:spPr bwMode="auto">
          <a:xfrm>
            <a:off x="4057468" y="6000327"/>
            <a:ext cx="164680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OIMS Framework Implemented</a:t>
            </a:r>
          </a:p>
        </p:txBody>
      </p:sp>
      <p:sp>
        <p:nvSpPr>
          <p:cNvPr id="36" name="TextBox 35"/>
          <p:cNvSpPr txBox="1"/>
          <p:nvPr/>
        </p:nvSpPr>
        <p:spPr bwMode="auto">
          <a:xfrm>
            <a:off x="5822038" y="5809944"/>
            <a:ext cx="11841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Blast Technology Manual</a:t>
            </a:r>
          </a:p>
        </p:txBody>
      </p:sp>
      <p:sp>
        <p:nvSpPr>
          <p:cNvPr id="37" name="TextBox 36"/>
          <p:cNvSpPr txBox="1"/>
          <p:nvPr/>
        </p:nvSpPr>
        <p:spPr bwMode="auto">
          <a:xfrm>
            <a:off x="7211812" y="5801465"/>
            <a:ext cx="9133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GMOP, Tier 1 Best Practices</a:t>
            </a:r>
          </a:p>
        </p:txBody>
      </p:sp>
      <p:sp>
        <p:nvSpPr>
          <p:cNvPr id="38" name="TextBox 37"/>
          <p:cNvSpPr txBox="1"/>
          <p:nvPr/>
        </p:nvSpPr>
        <p:spPr bwMode="auto">
          <a:xfrm>
            <a:off x="8547399" y="5832400"/>
            <a:ext cx="50908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tlCol="0">
            <a:spAutoFit/>
          </a:bodyPr>
          <a:lstStyle/>
          <a:p>
            <a:pPr algn="l" eaLnBrk="1" fontAlgn="auto" hangingPunct="1">
              <a:lnSpc>
                <a:spcPct val="100000"/>
              </a:lnSpc>
              <a:spcBef>
                <a:spcPts val="0"/>
              </a:spcBef>
              <a:spcAft>
                <a:spcPts val="0"/>
              </a:spcAft>
              <a:buClrTx/>
            </a:pPr>
            <a:r>
              <a:rPr lang="en-US" sz="750" dirty="0">
                <a:solidFill>
                  <a:prstClr val="black">
                    <a:lumMod val="75000"/>
                    <a:lumOff val="25000"/>
                  </a:prstClr>
                </a:solidFill>
                <a:latin typeface="Arial"/>
              </a:rPr>
              <a:t>EPS </a:t>
            </a:r>
          </a:p>
        </p:txBody>
      </p:sp>
    </p:spTree>
    <p:extLst>
      <p:ext uri="{BB962C8B-B14F-4D97-AF65-F5344CB8AC3E}">
        <p14:creationId xmlns:p14="http://schemas.microsoft.com/office/powerpoint/2010/main" val="2535750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Process Safety and Risk Management</a:t>
            </a:r>
          </a:p>
        </p:txBody>
      </p:sp>
      <p:sp>
        <p:nvSpPr>
          <p:cNvPr id="2" name="Content Placeholder 1"/>
          <p:cNvSpPr>
            <a:spLocks noGrp="1"/>
          </p:cNvSpPr>
          <p:nvPr>
            <p:ph type="body" sz="quarter" idx="10"/>
          </p:nvPr>
        </p:nvSpPr>
        <p:spPr>
          <a:xfrm>
            <a:off x="0" y="1334540"/>
            <a:ext cx="8900111" cy="3538541"/>
          </a:xfrm>
        </p:spPr>
        <p:txBody>
          <a:bodyPr/>
          <a:lstStyle/>
          <a:p>
            <a:pPr marL="257175" indent="-257175">
              <a:spcBef>
                <a:spcPts val="750"/>
              </a:spcBef>
            </a:pPr>
            <a:r>
              <a:rPr lang="en-US" dirty="0"/>
              <a:t>Getting process safety right = managing risks appropriately.  </a:t>
            </a:r>
            <a:endParaRPr lang="en-US" dirty="0" smtClean="0"/>
          </a:p>
          <a:p>
            <a:pPr marL="257175" indent="-257175">
              <a:spcBef>
                <a:spcPts val="750"/>
              </a:spcBef>
            </a:pPr>
            <a:r>
              <a:rPr lang="en-US" dirty="0" smtClean="0"/>
              <a:t>Imperial is in </a:t>
            </a:r>
            <a:r>
              <a:rPr lang="en-US" dirty="0"/>
              <a:t>the business of risk management!</a:t>
            </a:r>
          </a:p>
          <a:p>
            <a:pPr marL="597694" lvl="1" indent="-257175">
              <a:spcBef>
                <a:spcPts val="750"/>
              </a:spcBef>
              <a:buChar char="•"/>
            </a:pPr>
            <a:r>
              <a:rPr lang="en-US" dirty="0"/>
              <a:t>Managing to no risk is not an option </a:t>
            </a:r>
            <a:r>
              <a:rPr lang="en-US" dirty="0">
                <a:sym typeface="Wingdings" panose="05000000000000000000" pitchFamily="2" charset="2"/>
              </a:rPr>
              <a:t></a:t>
            </a:r>
            <a:r>
              <a:rPr lang="en-US" dirty="0"/>
              <a:t> Only risks that are identified and clearly assessed can be managed</a:t>
            </a:r>
          </a:p>
          <a:p>
            <a:pPr marL="597694" lvl="1" indent="-257175">
              <a:spcBef>
                <a:spcPts val="750"/>
              </a:spcBef>
              <a:buChar char="•"/>
            </a:pPr>
            <a:r>
              <a:rPr lang="en-US" dirty="0"/>
              <a:t>If risk is managed well, we will operate with greater safety, reliability and efficiency</a:t>
            </a:r>
          </a:p>
          <a:p>
            <a:pPr marL="597694" lvl="1" indent="-257175">
              <a:spcBef>
                <a:spcPts val="750"/>
              </a:spcBef>
              <a:buChar char="•"/>
            </a:pPr>
            <a:endParaRPr lang="en-US" dirty="0"/>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8600" y="3248189"/>
            <a:ext cx="3684935" cy="2863853"/>
          </a:xfrm>
          <a:prstGeom prst="rect">
            <a:avLst/>
          </a:prstGeom>
        </p:spPr>
      </p:pic>
      <p:sp>
        <p:nvSpPr>
          <p:cNvPr id="5" name="TextBox 4"/>
          <p:cNvSpPr txBox="1"/>
          <p:nvPr/>
        </p:nvSpPr>
        <p:spPr bwMode="auto">
          <a:xfrm>
            <a:off x="3886170" y="3219774"/>
            <a:ext cx="5128395" cy="3306614"/>
          </a:xfrm>
          <a:prstGeom prst="rect">
            <a:avLst/>
          </a:prstGeom>
          <a:extLst/>
        </p:spPr>
        <p:txBody>
          <a:bodyPr/>
          <a:lstStyle>
            <a:lvl1pPr marL="342900" indent="-342900" defTabSz="1218870">
              <a:spcBef>
                <a:spcPts val="1000"/>
              </a:spcBef>
              <a:buFont typeface="Arial" panose="020B0604020202020204" pitchFamily="34" charset="0"/>
              <a:buChar char="•"/>
              <a:defRPr sz="2000">
                <a:latin typeface="EMprint" panose="020B0503020204020204" pitchFamily="34" charset="0"/>
                <a:ea typeface="EMprint" panose="020B0503020204020204" pitchFamily="34" charset="0"/>
              </a:defRPr>
            </a:lvl1pPr>
            <a:lvl2pPr marL="796925" lvl="1" indent="-342900" defTabSz="1218870">
              <a:spcBef>
                <a:spcPts val="1000"/>
              </a:spcBef>
              <a:buFont typeface="Arial" panose="020B0604020202020204" pitchFamily="34" charset="0"/>
              <a:buChar char="•"/>
              <a:defRPr>
                <a:latin typeface="EMprint" panose="020B0503020204020204" pitchFamily="34" charset="0"/>
                <a:ea typeface="EMprint" panose="020B0503020204020204" pitchFamily="34" charset="0"/>
              </a:defRPr>
            </a:lvl2pPr>
            <a:lvl3pPr marL="1523583" indent="-304712" defTabSz="1218870">
              <a:spcBef>
                <a:spcPct val="20000"/>
              </a:spcBef>
              <a:buFont typeface="EMprint" panose="020B0503020204020204" pitchFamily="34" charset="0"/>
              <a:buChar char="+"/>
              <a:defRPr sz="1867">
                <a:latin typeface="EMprint" panose="020B0503020204020204" pitchFamily="34" charset="0"/>
                <a:ea typeface="EMprint" panose="020B0503020204020204" pitchFamily="34" charset="0"/>
              </a:defRPr>
            </a:lvl3pPr>
            <a:lvl4pPr marL="2133013" indent="-304712" defTabSz="1218870">
              <a:spcBef>
                <a:spcPct val="20000"/>
              </a:spcBef>
              <a:buFont typeface="Arial" panose="020B0604020202020204" pitchFamily="34" charset="0"/>
              <a:buChar char="–"/>
              <a:defRPr sz="1600">
                <a:latin typeface="EMprint" panose="020B0503020204020204" pitchFamily="34" charset="0"/>
                <a:ea typeface="EMprint" panose="020B0503020204020204" pitchFamily="34" charset="0"/>
              </a:defRPr>
            </a:lvl4pPr>
            <a:lvl5pPr marL="2742450" indent="-304712" defTabSz="1218870">
              <a:spcBef>
                <a:spcPct val="20000"/>
              </a:spcBef>
              <a:buFont typeface="Arial" panose="020B0604020202020204" pitchFamily="34" charset="0"/>
              <a:buChar char="»"/>
              <a:defRPr sz="1600">
                <a:latin typeface="EMprint" panose="020B0503020204020204" pitchFamily="34" charset="0"/>
                <a:ea typeface="EMprint" panose="020B0503020204020204" pitchFamily="34" charset="0"/>
              </a:defRPr>
            </a:lvl5pPr>
            <a:lvl6pPr marL="3351876" indent="-304712" defTabSz="1218870">
              <a:spcBef>
                <a:spcPct val="20000"/>
              </a:spcBef>
              <a:buFont typeface="Arial" panose="020B0604020202020204" pitchFamily="34" charset="0"/>
              <a:buChar char="•"/>
              <a:defRPr sz="2667"/>
            </a:lvl6pPr>
            <a:lvl7pPr marL="3961314" indent="-304712" defTabSz="1218870">
              <a:spcBef>
                <a:spcPct val="20000"/>
              </a:spcBef>
              <a:buFont typeface="Arial" panose="020B0604020202020204" pitchFamily="34" charset="0"/>
              <a:buChar char="•"/>
              <a:defRPr sz="2667"/>
            </a:lvl7pPr>
            <a:lvl8pPr marL="4570746" indent="-304712" defTabSz="1218870">
              <a:spcBef>
                <a:spcPct val="20000"/>
              </a:spcBef>
              <a:buFont typeface="Arial" panose="020B0604020202020204" pitchFamily="34" charset="0"/>
              <a:buChar char="•"/>
              <a:defRPr sz="2667"/>
            </a:lvl8pPr>
            <a:lvl9pPr marL="5180177" indent="-304712" defTabSz="1218870">
              <a:spcBef>
                <a:spcPct val="20000"/>
              </a:spcBef>
              <a:buFont typeface="Arial" panose="020B0604020202020204" pitchFamily="34" charset="0"/>
              <a:buChar char="•"/>
              <a:defRPr sz="2667"/>
            </a:lvl9pPr>
          </a:lstStyle>
          <a:p>
            <a:pPr indent="-109538" algn="l" eaLnBrk="1" fontAlgn="auto" hangingPunct="1">
              <a:lnSpc>
                <a:spcPct val="100000"/>
              </a:lnSpc>
              <a:spcAft>
                <a:spcPts val="0"/>
              </a:spcAft>
              <a:buClrTx/>
            </a:pPr>
            <a:r>
              <a:rPr lang="en-US" sz="1800" b="0" dirty="0">
                <a:solidFill>
                  <a:prstClr val="black"/>
                </a:solidFill>
              </a:rPr>
              <a:t>“Several principles guide us in addressing risk”.</a:t>
            </a:r>
          </a:p>
          <a:p>
            <a:pPr lvl="1" indent="-166688" algn="l" eaLnBrk="1" fontAlgn="auto" hangingPunct="1">
              <a:lnSpc>
                <a:spcPct val="100000"/>
              </a:lnSpc>
              <a:spcAft>
                <a:spcPts val="0"/>
              </a:spcAft>
              <a:buClrTx/>
            </a:pPr>
            <a:r>
              <a:rPr lang="en-US" sz="1600" b="0" dirty="0">
                <a:solidFill>
                  <a:prstClr val="black"/>
                </a:solidFill>
              </a:rPr>
              <a:t>First, we use the best quality science available to understand the nature of the risk.</a:t>
            </a:r>
          </a:p>
          <a:p>
            <a:pPr lvl="1" indent="-166688" algn="l" eaLnBrk="1" fontAlgn="auto" hangingPunct="1">
              <a:lnSpc>
                <a:spcPct val="100000"/>
              </a:lnSpc>
              <a:spcAft>
                <a:spcPts val="0"/>
              </a:spcAft>
              <a:buClrTx/>
            </a:pPr>
            <a:r>
              <a:rPr lang="en-US" sz="1600" b="0" dirty="0">
                <a:solidFill>
                  <a:prstClr val="black"/>
                </a:solidFill>
              </a:rPr>
              <a:t>Second, we prioritize the risks so that we address first those having the greatest potential impacts.</a:t>
            </a:r>
          </a:p>
          <a:p>
            <a:pPr lvl="1" indent="-166688" algn="l" eaLnBrk="1" fontAlgn="auto" hangingPunct="1">
              <a:lnSpc>
                <a:spcPct val="100000"/>
              </a:lnSpc>
              <a:spcAft>
                <a:spcPts val="0"/>
              </a:spcAft>
              <a:buClrTx/>
            </a:pPr>
            <a:r>
              <a:rPr lang="en-US" sz="1600" b="0" dirty="0">
                <a:solidFill>
                  <a:prstClr val="black"/>
                </a:solidFill>
              </a:rPr>
              <a:t>Third, we analyze the costs and benefits of possible solutions to choose those that yield the greatest risk reduction for the resources required.” </a:t>
            </a:r>
          </a:p>
          <a:p>
            <a:pPr lvl="1" indent="-166688" algn="l" eaLnBrk="1" fontAlgn="auto" hangingPunct="1">
              <a:lnSpc>
                <a:spcPct val="100000"/>
              </a:lnSpc>
              <a:spcAft>
                <a:spcPts val="0"/>
              </a:spcAft>
              <a:buClrTx/>
            </a:pPr>
            <a:r>
              <a:rPr lang="en-US" sz="1200" b="0" i="1" dirty="0">
                <a:solidFill>
                  <a:prstClr val="black"/>
                </a:solidFill>
              </a:rPr>
              <a:t>Source: Lee R. Raymond, 1999 SHE Progress Report</a:t>
            </a:r>
          </a:p>
        </p:txBody>
      </p:sp>
    </p:spTree>
    <p:extLst>
      <p:ext uri="{BB962C8B-B14F-4D97-AF65-F5344CB8AC3E}">
        <p14:creationId xmlns:p14="http://schemas.microsoft.com/office/powerpoint/2010/main" val="4050843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The Business of Risk Management</a:t>
            </a:r>
          </a:p>
        </p:txBody>
      </p:sp>
      <p:sp>
        <p:nvSpPr>
          <p:cNvPr id="4175875" name="Rectangle 3"/>
          <p:cNvSpPr>
            <a:spLocks noGrp="1" noChangeArrowheads="1"/>
          </p:cNvSpPr>
          <p:nvPr>
            <p:ph type="body" sz="quarter" idx="10"/>
          </p:nvPr>
        </p:nvSpPr>
        <p:spPr>
          <a:xfrm>
            <a:off x="228600" y="1417320"/>
            <a:ext cx="8458200" cy="675640"/>
          </a:xfrm>
        </p:spPr>
        <p:txBody>
          <a:bodyPr rtlCol="0">
            <a:normAutofit lnSpcReduction="10000"/>
          </a:bodyPr>
          <a:lstStyle/>
          <a:p>
            <a:pPr marL="0" indent="0" eaLnBrk="1" fontAlgn="auto" hangingPunct="1">
              <a:spcBef>
                <a:spcPts val="1200"/>
              </a:spcBef>
              <a:spcAft>
                <a:spcPts val="1200"/>
              </a:spcAft>
              <a:buNone/>
              <a:defRPr/>
            </a:pPr>
            <a:r>
              <a:rPr lang="en-US" sz="2000" b="1" i="1" dirty="0" smtClean="0"/>
              <a:t>What should a company consider when evaluating how to tackle this problem of risk management?  </a:t>
            </a:r>
          </a:p>
        </p:txBody>
      </p:sp>
      <p:sp>
        <p:nvSpPr>
          <p:cNvPr id="2" name="TextBox 1"/>
          <p:cNvSpPr txBox="1"/>
          <p:nvPr/>
        </p:nvSpPr>
        <p:spPr>
          <a:xfrm>
            <a:off x="228600" y="2092960"/>
            <a:ext cx="8870632" cy="4575548"/>
          </a:xfrm>
          <a:prstGeom prst="rect">
            <a:avLst/>
          </a:prstGeom>
          <a:noFill/>
        </p:spPr>
        <p:txBody>
          <a:bodyPr wrap="square" rtlCol="0">
            <a:spAutoFit/>
          </a:bodyPr>
          <a:lstStyle/>
          <a:p>
            <a:pPr marL="342900" indent="-342900" algn="l">
              <a:buFontTx/>
              <a:buChar char="-"/>
            </a:pPr>
            <a:r>
              <a:rPr lang="en-US" sz="1600" b="0" dirty="0">
                <a:solidFill>
                  <a:schemeClr val="tx1"/>
                </a:solidFill>
                <a:latin typeface="EMprint" panose="020B0503020204020204" pitchFamily="34" charset="0"/>
                <a:ea typeface="EMprint" panose="020B0503020204020204" pitchFamily="34" charset="0"/>
              </a:rPr>
              <a:t>Regulatory compliance – what is expected by the jurisdiction we operate in?</a:t>
            </a:r>
          </a:p>
          <a:p>
            <a:pPr marL="342900" indent="-342900" algn="l">
              <a:buFontTx/>
              <a:buChar char="-"/>
            </a:pPr>
            <a:r>
              <a:rPr lang="en-US" sz="1600" b="0" dirty="0">
                <a:solidFill>
                  <a:schemeClr val="tx1"/>
                </a:solidFill>
                <a:latin typeface="EMprint" panose="020B0503020204020204" pitchFamily="34" charset="0"/>
                <a:ea typeface="EMprint" panose="020B0503020204020204" pitchFamily="34" charset="0"/>
              </a:rPr>
              <a:t>Ongoing risk evaluation - Develop a method to evaluate risk</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Design intent – robust guidelines for equipment design with inherent safety built-in</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Managing change – change is inevitable, how do you control it?</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Robust operating and maintenance practices and procedures </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Emergency preparedness – are you prepared if something goes wrong? How do you interact with affected parties outside of your company?</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Ongoing risk mitigation with finite resources - Define how to compare risks, who needs to be involved in approving continued operations, define </a:t>
            </a:r>
            <a:r>
              <a:rPr lang="en-US" sz="1600" b="0" dirty="0">
                <a:solidFill>
                  <a:schemeClr val="tx1"/>
                </a:solidFill>
                <a:latin typeface="EMprint" panose="020B0503020204020204" pitchFamily="34" charset="0"/>
                <a:ea typeface="EMprint" panose="020B0503020204020204" pitchFamily="34" charset="0"/>
              </a:rPr>
              <a:t>solutions that eliminate, prevent or mitigate escalation</a:t>
            </a:r>
          </a:p>
          <a:p>
            <a:pPr marL="342900" indent="-342900" algn="l">
              <a:buFontTx/>
              <a:buChar char="-"/>
            </a:pPr>
            <a:r>
              <a:rPr lang="en-US" sz="1600" b="0" dirty="0" smtClean="0">
                <a:solidFill>
                  <a:schemeClr val="tx1"/>
                </a:solidFill>
                <a:latin typeface="EMprint" panose="020B0503020204020204" pitchFamily="34" charset="0"/>
                <a:ea typeface="EMprint" panose="020B0503020204020204" pitchFamily="34" charset="0"/>
              </a:rPr>
              <a:t>Risk communication – Define who and how to communicate risks to affected personnel</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Personnel capability and competency – are my people capable and competent at doing their jobs?</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Investigations – if something does go wrong, how do you prevent it from happening again?</a:t>
            </a:r>
          </a:p>
          <a:p>
            <a:pPr marL="342900" indent="-342900" algn="l">
              <a:buFontTx/>
              <a:buChar char="-"/>
            </a:pPr>
            <a:r>
              <a:rPr lang="en-US" sz="1500" b="0" dirty="0">
                <a:solidFill>
                  <a:schemeClr val="tx1"/>
                </a:solidFill>
                <a:latin typeface="EMprint" panose="020B0503020204020204" pitchFamily="34" charset="0"/>
                <a:ea typeface="EMprint" panose="020B0503020204020204" pitchFamily="34" charset="0"/>
              </a:rPr>
              <a:t>Set the need - Who sets the expectations to makes this all happen?</a:t>
            </a:r>
          </a:p>
          <a:p>
            <a:pPr marL="342900" indent="-342900" algn="l">
              <a:buFontTx/>
              <a:buChar char="-"/>
            </a:pPr>
            <a:r>
              <a:rPr lang="en-US" sz="1500" b="0" dirty="0" smtClean="0">
                <a:solidFill>
                  <a:schemeClr val="tx1"/>
                </a:solidFill>
                <a:latin typeface="EMprint" panose="020B0503020204020204" pitchFamily="34" charset="0"/>
                <a:ea typeface="EMprint" panose="020B0503020204020204" pitchFamily="34" charset="0"/>
              </a:rPr>
              <a:t>Evaluate how you are performing against expectations - Can this be proactive vs reactive?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75875">
                                            <p:txEl>
                                              <p:pRg st="0" end="0"/>
                                            </p:txEl>
                                          </p:spTgt>
                                        </p:tgtEl>
                                        <p:attrNameLst>
                                          <p:attrName>style.visibility</p:attrName>
                                        </p:attrNameLst>
                                      </p:cBhvr>
                                      <p:to>
                                        <p:strVal val="visible"/>
                                      </p:to>
                                    </p:set>
                                    <p:anim calcmode="lin" valueType="num">
                                      <p:cBhvr additive="base">
                                        <p:cTn id="7" dur="500" fill="hold"/>
                                        <p:tgtEl>
                                          <p:spTgt spid="4175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75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xfrm>
            <a:off x="228600" y="353060"/>
            <a:ext cx="8251116" cy="990600"/>
          </a:xfrm>
        </p:spPr>
        <p:txBody>
          <a:bodyPr vert="horz" lIns="91420" tIns="45710" rIns="91420" bIns="45710" rtlCol="0" anchor="ctr">
            <a:normAutofit fontScale="90000"/>
          </a:bodyPr>
          <a:lstStyle/>
          <a:p>
            <a:r>
              <a:rPr lang="en-US" sz="3200" b="0" dirty="0">
                <a:latin typeface="EMprint" panose="020B0503020204020204" pitchFamily="34" charset="0"/>
                <a:ea typeface="EMprint" panose="020B0503020204020204" pitchFamily="34" charset="0"/>
              </a:rPr>
              <a:t>OIMS - How Imperial Manages Risk</a:t>
            </a:r>
            <a:br>
              <a:rPr lang="en-US" sz="3200" b="0" dirty="0">
                <a:latin typeface="EMprint" panose="020B0503020204020204" pitchFamily="34" charset="0"/>
                <a:ea typeface="EMprint" panose="020B0503020204020204" pitchFamily="34" charset="0"/>
              </a:rPr>
            </a:br>
            <a:endParaRPr lang="en-US" sz="3200" b="0" dirty="0">
              <a:latin typeface="EMprint" panose="020B0503020204020204" pitchFamily="34" charset="0"/>
              <a:ea typeface="EMprint" panose="020B0503020204020204" pitchFamily="34" charset="0"/>
            </a:endParaRPr>
          </a:p>
        </p:txBody>
      </p:sp>
      <p:sp>
        <p:nvSpPr>
          <p:cNvPr id="4175875" name="Rectangle 3"/>
          <p:cNvSpPr>
            <a:spLocks noGrp="1" noChangeArrowheads="1"/>
          </p:cNvSpPr>
          <p:nvPr>
            <p:ph type="body" sz="quarter" idx="10"/>
          </p:nvPr>
        </p:nvSpPr>
        <p:spPr>
          <a:xfrm>
            <a:off x="228600" y="1496060"/>
            <a:ext cx="8458200" cy="4775200"/>
          </a:xfrm>
        </p:spPr>
        <p:txBody>
          <a:bodyPr rtlCol="0">
            <a:noAutofit/>
          </a:bodyPr>
          <a:lstStyle/>
          <a:p>
            <a:pPr marL="0" indent="0">
              <a:spcBef>
                <a:spcPct val="50000"/>
              </a:spcBef>
              <a:buNone/>
            </a:pPr>
            <a:r>
              <a:rPr lang="en-US" altLang="en-US" sz="2000" dirty="0" smtClean="0"/>
              <a:t>The </a:t>
            </a:r>
            <a:r>
              <a:rPr lang="en-US" altLang="en-US" sz="2000" b="1" u="sng" dirty="0" smtClean="0"/>
              <a:t>O</a:t>
            </a:r>
            <a:r>
              <a:rPr lang="en-US" altLang="en-US" sz="2000" dirty="0" smtClean="0"/>
              <a:t>perations </a:t>
            </a:r>
            <a:r>
              <a:rPr lang="en-US" altLang="en-US" sz="2000" b="1" u="sng" dirty="0" smtClean="0"/>
              <a:t>I</a:t>
            </a:r>
            <a:r>
              <a:rPr lang="en-US" altLang="en-US" sz="2000" dirty="0" smtClean="0"/>
              <a:t>ntegrity </a:t>
            </a:r>
            <a:r>
              <a:rPr lang="en-US" altLang="en-US" sz="2000" b="1" u="sng" dirty="0" smtClean="0"/>
              <a:t>M</a:t>
            </a:r>
            <a:r>
              <a:rPr lang="en-US" altLang="en-US" sz="2000" dirty="0" smtClean="0"/>
              <a:t>anagement </a:t>
            </a:r>
            <a:r>
              <a:rPr lang="en-US" altLang="en-US" sz="2000" b="1" u="sng" dirty="0" smtClean="0"/>
              <a:t>S</a:t>
            </a:r>
            <a:r>
              <a:rPr lang="en-US" altLang="en-US" sz="2000" dirty="0" smtClean="0"/>
              <a:t>ystem </a:t>
            </a:r>
            <a:r>
              <a:rPr lang="en-US" altLang="en-US" sz="2000" b="1" u="sng" dirty="0" smtClean="0"/>
              <a:t>F</a:t>
            </a:r>
            <a:r>
              <a:rPr lang="en-US" altLang="en-US" sz="2000" dirty="0" smtClean="0"/>
              <a:t>ramework (</a:t>
            </a:r>
            <a:r>
              <a:rPr lang="en-US" altLang="en-US" sz="2000" b="1" dirty="0" smtClean="0"/>
              <a:t>OIMS</a:t>
            </a:r>
            <a:r>
              <a:rPr lang="en-US" altLang="en-US" sz="2000" dirty="0" smtClean="0"/>
              <a:t>)</a:t>
            </a:r>
            <a:endParaRPr lang="en-US" altLang="en-US" sz="2000" dirty="0"/>
          </a:p>
          <a:p>
            <a:pPr>
              <a:spcBef>
                <a:spcPct val="50000"/>
              </a:spcBef>
            </a:pPr>
            <a:r>
              <a:rPr lang="en-US" altLang="en-US" sz="2000" dirty="0" smtClean="0"/>
              <a:t>Established global expectations </a:t>
            </a:r>
            <a:r>
              <a:rPr lang="en-US" altLang="en-US" sz="2000" dirty="0"/>
              <a:t>for addressing safety, security, health, environmental and social risk </a:t>
            </a:r>
            <a:r>
              <a:rPr lang="en-US" altLang="en-US" sz="2000" dirty="0" smtClean="0"/>
              <a:t>inherent in our business</a:t>
            </a:r>
          </a:p>
          <a:p>
            <a:pPr>
              <a:spcBef>
                <a:spcPct val="50000"/>
              </a:spcBef>
            </a:pPr>
            <a:r>
              <a:rPr lang="en-US" altLang="en-US" sz="2000" dirty="0" smtClean="0"/>
              <a:t>Fundamentally </a:t>
            </a:r>
            <a:r>
              <a:rPr lang="en-US" altLang="en-US" sz="2000" dirty="0"/>
              <a:t>drives </a:t>
            </a:r>
            <a:r>
              <a:rPr lang="en-US" altLang="en-US" sz="2000" dirty="0" smtClean="0"/>
              <a:t>risk management throughout all our operations, </a:t>
            </a:r>
            <a:r>
              <a:rPr lang="en-US" altLang="en-US" sz="2000" dirty="0"/>
              <a:t>from top to </a:t>
            </a:r>
            <a:r>
              <a:rPr lang="en-US" altLang="en-US" sz="2000" dirty="0" smtClean="0"/>
              <a:t>bottom, focused on establishing “Safety as a Value” and risk management as a </a:t>
            </a:r>
            <a:r>
              <a:rPr lang="en-US" altLang="en-US" sz="2000" u="sng" dirty="0" smtClean="0"/>
              <a:t>cultural mindset</a:t>
            </a:r>
          </a:p>
          <a:p>
            <a:pPr>
              <a:spcBef>
                <a:spcPct val="50000"/>
              </a:spcBef>
            </a:pPr>
            <a:r>
              <a:rPr lang="en-US" altLang="en-US" sz="2000" dirty="0" smtClean="0"/>
              <a:t>Safety, Security, Health and Environmental (SSHE) performance</a:t>
            </a:r>
            <a:r>
              <a:rPr lang="en-US" altLang="en-US" sz="2000" dirty="0"/>
              <a:t> </a:t>
            </a:r>
            <a:r>
              <a:rPr lang="en-US" altLang="en-US" sz="2000" dirty="0" smtClean="0"/>
              <a:t>is monitored, benchmarked, </a:t>
            </a:r>
            <a:r>
              <a:rPr lang="en-US" altLang="en-US" sz="2000" dirty="0"/>
              <a:t>and </a:t>
            </a:r>
            <a:r>
              <a:rPr lang="en-US" altLang="en-US" sz="2000" dirty="0" smtClean="0"/>
              <a:t>measured</a:t>
            </a:r>
          </a:p>
          <a:p>
            <a:pPr>
              <a:spcBef>
                <a:spcPct val="50000"/>
              </a:spcBef>
            </a:pPr>
            <a:r>
              <a:rPr lang="en-US" altLang="en-US" sz="2000" dirty="0" smtClean="0"/>
              <a:t>The </a:t>
            </a:r>
            <a:r>
              <a:rPr lang="en-US" altLang="en-US" sz="2000" dirty="0"/>
              <a:t>standard 11 Elements and 65 Expectations included in OIMS are the same for all employees, no matter where they are in the </a:t>
            </a:r>
            <a:r>
              <a:rPr lang="en-US" altLang="en-US" sz="2000" dirty="0" smtClean="0"/>
              <a:t>Company</a:t>
            </a:r>
            <a:endParaRPr lang="en-US" altLang="en-US" sz="2000" dirty="0"/>
          </a:p>
          <a:p>
            <a:pPr marL="0" indent="0">
              <a:buNone/>
            </a:pPr>
            <a:endParaRPr lang="en-US" sz="2000" dirty="0" smtClean="0"/>
          </a:p>
        </p:txBody>
      </p:sp>
    </p:spTree>
    <p:extLst>
      <p:ext uri="{BB962C8B-B14F-4D97-AF65-F5344CB8AC3E}">
        <p14:creationId xmlns:p14="http://schemas.microsoft.com/office/powerpoint/2010/main" val="8875367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OIMS – How We Manage Risk</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1729" y="1571973"/>
            <a:ext cx="8184431" cy="463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661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extLst/>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APEGA Components of a Managing System</a:t>
            </a:r>
          </a:p>
        </p:txBody>
      </p:sp>
      <p:sp>
        <p:nvSpPr>
          <p:cNvPr id="4175875" name="Rectangle 3"/>
          <p:cNvSpPr>
            <a:spLocks noGrp="1" noChangeArrowheads="1"/>
          </p:cNvSpPr>
          <p:nvPr>
            <p:ph type="body" sz="quarter" idx="10"/>
          </p:nvPr>
        </p:nvSpPr>
        <p:spPr/>
        <p:txBody>
          <a:bodyPr rtlCol="0">
            <a:noAutofit/>
          </a:bodyPr>
          <a:lstStyle/>
          <a:p>
            <a:pPr marL="514350" indent="-514350">
              <a:buFont typeface="+mj-lt"/>
              <a:buAutoNum type="arabicPeriod"/>
            </a:pPr>
            <a:r>
              <a:rPr lang="en-US" sz="2000" dirty="0" smtClean="0"/>
              <a:t>Management </a:t>
            </a:r>
            <a:r>
              <a:rPr lang="en-US" sz="2000" dirty="0"/>
              <a:t>Leadership, Commitment, and Accountability</a:t>
            </a:r>
          </a:p>
          <a:p>
            <a:pPr marL="514350" indent="-514350">
              <a:buFont typeface="+mj-lt"/>
              <a:buAutoNum type="arabicPeriod"/>
            </a:pPr>
            <a:r>
              <a:rPr lang="en-US" sz="2000" i="1" dirty="0" smtClean="0"/>
              <a:t>Risk </a:t>
            </a:r>
            <a:r>
              <a:rPr lang="en-US" sz="2000" i="1" dirty="0"/>
              <a:t>Assessment </a:t>
            </a:r>
            <a:r>
              <a:rPr lang="en-US" sz="2000" dirty="0"/>
              <a:t>and Management</a:t>
            </a:r>
          </a:p>
          <a:p>
            <a:pPr marL="514350" indent="-514350">
              <a:buFont typeface="+mj-lt"/>
              <a:buAutoNum type="arabicPeriod"/>
            </a:pPr>
            <a:r>
              <a:rPr lang="en-US" sz="2000" dirty="0" smtClean="0"/>
              <a:t>Community </a:t>
            </a:r>
            <a:r>
              <a:rPr lang="en-US" sz="2000" dirty="0"/>
              <a:t>Awareness and Emergency Preparedness</a:t>
            </a:r>
          </a:p>
          <a:p>
            <a:pPr marL="514350" indent="-514350">
              <a:buFont typeface="+mj-lt"/>
              <a:buAutoNum type="arabicPeriod"/>
            </a:pPr>
            <a:r>
              <a:rPr lang="en-US" sz="2000" dirty="0" smtClean="0"/>
              <a:t>Management </a:t>
            </a:r>
            <a:r>
              <a:rPr lang="en-US" sz="2000" dirty="0"/>
              <a:t>of Change</a:t>
            </a:r>
          </a:p>
          <a:p>
            <a:pPr marL="514350" indent="-514350">
              <a:buFont typeface="+mj-lt"/>
              <a:buAutoNum type="arabicPeriod"/>
            </a:pPr>
            <a:r>
              <a:rPr lang="en-US" sz="2000" dirty="0" smtClean="0"/>
              <a:t>Incident </a:t>
            </a:r>
            <a:r>
              <a:rPr lang="en-US" sz="2000" dirty="0"/>
              <a:t>Reporting, Investigation, Analysis, and Actions</a:t>
            </a:r>
          </a:p>
          <a:p>
            <a:pPr marL="514350" indent="-514350">
              <a:buFont typeface="+mj-lt"/>
              <a:buAutoNum type="arabicPeriod"/>
            </a:pPr>
            <a:r>
              <a:rPr lang="en-US" sz="2000" dirty="0" smtClean="0"/>
              <a:t>Program </a:t>
            </a:r>
            <a:r>
              <a:rPr lang="en-US" sz="2000" dirty="0"/>
              <a:t>Evaluation and Continuous Improvement</a:t>
            </a:r>
          </a:p>
          <a:p>
            <a:pPr marL="514350" indent="-514350">
              <a:buFont typeface="+mj-lt"/>
              <a:buAutoNum type="arabicPeriod"/>
            </a:pPr>
            <a:r>
              <a:rPr lang="en-US" sz="2000" dirty="0" smtClean="0"/>
              <a:t>Design</a:t>
            </a:r>
            <a:r>
              <a:rPr lang="en-US" sz="2000" dirty="0"/>
              <a:t>, Construction, and Start-up</a:t>
            </a:r>
          </a:p>
          <a:p>
            <a:pPr marL="514350" indent="-514350">
              <a:buFont typeface="+mj-lt"/>
              <a:buAutoNum type="arabicPeriod"/>
            </a:pPr>
            <a:r>
              <a:rPr lang="en-US" sz="2000" dirty="0" smtClean="0"/>
              <a:t>Operations </a:t>
            </a:r>
            <a:r>
              <a:rPr lang="en-US" sz="2000" dirty="0"/>
              <a:t>and Maintenance</a:t>
            </a:r>
          </a:p>
          <a:p>
            <a:pPr marL="514350" indent="-514350">
              <a:buFont typeface="+mj-lt"/>
              <a:buAutoNum type="arabicPeriod"/>
            </a:pPr>
            <a:r>
              <a:rPr lang="en-US" sz="2000" dirty="0" smtClean="0"/>
              <a:t>Employee </a:t>
            </a:r>
            <a:r>
              <a:rPr lang="en-US" sz="2000" dirty="0"/>
              <a:t>Competency and Training</a:t>
            </a:r>
          </a:p>
          <a:p>
            <a:pPr marL="514350" indent="-514350">
              <a:buFont typeface="+mj-lt"/>
              <a:buAutoNum type="arabicPeriod"/>
            </a:pPr>
            <a:r>
              <a:rPr lang="en-US" sz="2000" dirty="0" smtClean="0"/>
              <a:t>Contractor </a:t>
            </a:r>
            <a:r>
              <a:rPr lang="en-US" sz="2000" dirty="0"/>
              <a:t>Competency and Integration</a:t>
            </a:r>
          </a:p>
          <a:p>
            <a:pPr marL="514350" indent="-514350">
              <a:buFont typeface="+mj-lt"/>
              <a:buAutoNum type="arabicPeriod"/>
            </a:pPr>
            <a:r>
              <a:rPr lang="en-US" sz="2000" dirty="0" smtClean="0"/>
              <a:t>Operations </a:t>
            </a:r>
            <a:r>
              <a:rPr lang="en-US" sz="2000" dirty="0"/>
              <a:t>and Facilities Information and Documentation</a:t>
            </a:r>
            <a:endParaRPr lang="en-US" sz="1800" dirty="0" smtClean="0"/>
          </a:p>
        </p:txBody>
      </p:sp>
      <p:sp>
        <p:nvSpPr>
          <p:cNvPr id="2" name="TextBox 1"/>
          <p:cNvSpPr txBox="1"/>
          <p:nvPr/>
        </p:nvSpPr>
        <p:spPr>
          <a:xfrm>
            <a:off x="564296" y="5581814"/>
            <a:ext cx="8215839" cy="333296"/>
          </a:xfrm>
          <a:prstGeom prst="rect">
            <a:avLst/>
          </a:prstGeom>
          <a:noFill/>
        </p:spPr>
        <p:txBody>
          <a:bodyPr wrap="none" rtlCol="0">
            <a:spAutoFit/>
          </a:bodyPr>
          <a:lstStyle/>
          <a:p>
            <a:pPr algn="l"/>
            <a:r>
              <a:rPr lang="en-US" sz="1800" b="0" i="1" dirty="0" smtClean="0">
                <a:solidFill>
                  <a:schemeClr val="tx1"/>
                </a:solidFill>
              </a:rPr>
              <a:t>From APEGA Guideline for Management of Risk in Professional Practice, V1.0 September 2006</a:t>
            </a:r>
            <a:endParaRPr lang="en-US" sz="1800" b="0" i="1" dirty="0">
              <a:solidFill>
                <a:schemeClr val="tx1"/>
              </a:solidFill>
            </a:endParaRPr>
          </a:p>
        </p:txBody>
      </p:sp>
    </p:spTree>
    <p:extLst>
      <p:ext uri="{BB962C8B-B14F-4D97-AF65-F5344CB8AC3E}">
        <p14:creationId xmlns:p14="http://schemas.microsoft.com/office/powerpoint/2010/main" val="287311935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p:cNvPicPr>
            <a:picLocks noChangeAspect="1"/>
          </p:cNvPicPr>
          <p:nvPr/>
        </p:nvPicPr>
        <p:blipFill>
          <a:blip r:embed="rId3"/>
          <a:stretch>
            <a:fillRect/>
          </a:stretch>
        </p:blipFill>
        <p:spPr>
          <a:xfrm>
            <a:off x="1389082" y="1925947"/>
            <a:ext cx="6515398" cy="4560779"/>
          </a:xfrm>
          <a:prstGeom prst="rect">
            <a:avLst/>
          </a:prstGeom>
        </p:spPr>
      </p:pic>
      <p:sp>
        <p:nvSpPr>
          <p:cNvPr id="3" name="TextBox 2"/>
          <p:cNvSpPr txBox="1"/>
          <p:nvPr/>
        </p:nvSpPr>
        <p:spPr>
          <a:xfrm>
            <a:off x="3218202" y="1896403"/>
            <a:ext cx="1828800" cy="36576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Pressure Vessels</a:t>
            </a:r>
          </a:p>
        </p:txBody>
      </p:sp>
      <p:sp>
        <p:nvSpPr>
          <p:cNvPr id="128" name="TextBox 127"/>
          <p:cNvSpPr txBox="1"/>
          <p:nvPr/>
        </p:nvSpPr>
        <p:spPr>
          <a:xfrm>
            <a:off x="3218202" y="2422597"/>
            <a:ext cx="1828800" cy="36576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Rotating Equipment</a:t>
            </a:r>
          </a:p>
        </p:txBody>
      </p:sp>
      <p:sp>
        <p:nvSpPr>
          <p:cNvPr id="129" name="TextBox 128"/>
          <p:cNvSpPr txBox="1"/>
          <p:nvPr/>
        </p:nvSpPr>
        <p:spPr>
          <a:xfrm>
            <a:off x="3218202" y="2948791"/>
            <a:ext cx="1828800" cy="36576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Piping</a:t>
            </a:r>
          </a:p>
        </p:txBody>
      </p:sp>
      <p:sp>
        <p:nvSpPr>
          <p:cNvPr id="130" name="TextBox 129"/>
          <p:cNvSpPr txBox="1"/>
          <p:nvPr/>
        </p:nvSpPr>
        <p:spPr>
          <a:xfrm>
            <a:off x="3218202" y="3474985"/>
            <a:ext cx="1828800" cy="54864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Electrical Power Systems</a:t>
            </a:r>
          </a:p>
        </p:txBody>
      </p:sp>
      <p:sp>
        <p:nvSpPr>
          <p:cNvPr id="131" name="TextBox 130"/>
          <p:cNvSpPr txBox="1"/>
          <p:nvPr/>
        </p:nvSpPr>
        <p:spPr>
          <a:xfrm>
            <a:off x="3205490" y="4184059"/>
            <a:ext cx="1828800" cy="36576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Storage Tanks</a:t>
            </a:r>
          </a:p>
        </p:txBody>
      </p:sp>
      <p:sp>
        <p:nvSpPr>
          <p:cNvPr id="132" name="TextBox 131"/>
          <p:cNvSpPr txBox="1"/>
          <p:nvPr/>
        </p:nvSpPr>
        <p:spPr>
          <a:xfrm>
            <a:off x="312763" y="1578726"/>
            <a:ext cx="1828800" cy="54864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Flammable Hydrocarbons</a:t>
            </a:r>
          </a:p>
        </p:txBody>
      </p:sp>
      <p:sp>
        <p:nvSpPr>
          <p:cNvPr id="133" name="TextBox 132"/>
          <p:cNvSpPr txBox="1"/>
          <p:nvPr/>
        </p:nvSpPr>
        <p:spPr>
          <a:xfrm>
            <a:off x="312763" y="2270974"/>
            <a:ext cx="1828800" cy="307777"/>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smtClean="0">
                <a:solidFill>
                  <a:sysClr val="windowText" lastClr="000000"/>
                </a:solidFill>
                <a:latin typeface="Arial"/>
              </a:rPr>
              <a:t>High Temperatures</a:t>
            </a:r>
            <a:endParaRPr lang="en-US" sz="1400" b="0" dirty="0">
              <a:solidFill>
                <a:sysClr val="windowText" lastClr="000000"/>
              </a:solidFill>
              <a:latin typeface="Arial"/>
            </a:endParaRPr>
          </a:p>
        </p:txBody>
      </p:sp>
      <p:sp>
        <p:nvSpPr>
          <p:cNvPr id="134" name="TextBox 133"/>
          <p:cNvSpPr txBox="1"/>
          <p:nvPr/>
        </p:nvSpPr>
        <p:spPr>
          <a:xfrm>
            <a:off x="312763" y="2734819"/>
            <a:ext cx="1828800" cy="54864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Pressurized Equipment</a:t>
            </a:r>
          </a:p>
        </p:txBody>
      </p:sp>
      <p:sp>
        <p:nvSpPr>
          <p:cNvPr id="135" name="TextBox 134"/>
          <p:cNvSpPr txBox="1"/>
          <p:nvPr/>
        </p:nvSpPr>
        <p:spPr>
          <a:xfrm>
            <a:off x="312763" y="3360010"/>
            <a:ext cx="1828800" cy="27432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Toxic Chemicals</a:t>
            </a:r>
          </a:p>
        </p:txBody>
      </p:sp>
      <p:sp>
        <p:nvSpPr>
          <p:cNvPr id="136" name="TextBox 135"/>
          <p:cNvSpPr txBox="1"/>
          <p:nvPr/>
        </p:nvSpPr>
        <p:spPr>
          <a:xfrm>
            <a:off x="3218202" y="4710253"/>
            <a:ext cx="1828800" cy="307777"/>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smtClean="0">
                <a:solidFill>
                  <a:sysClr val="windowText" lastClr="000000"/>
                </a:solidFill>
                <a:latin typeface="Arial"/>
              </a:rPr>
              <a:t>Fired Heaters</a:t>
            </a:r>
            <a:endParaRPr lang="en-US" sz="1400" b="0" dirty="0">
              <a:solidFill>
                <a:sysClr val="windowText" lastClr="000000"/>
              </a:solidFill>
              <a:latin typeface="Arial"/>
            </a:endParaRPr>
          </a:p>
        </p:txBody>
      </p:sp>
      <p:sp>
        <p:nvSpPr>
          <p:cNvPr id="137" name="TextBox 136"/>
          <p:cNvSpPr txBox="1"/>
          <p:nvPr/>
        </p:nvSpPr>
        <p:spPr>
          <a:xfrm>
            <a:off x="312763" y="3721744"/>
            <a:ext cx="1828800" cy="27432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Catalysts</a:t>
            </a:r>
          </a:p>
        </p:txBody>
      </p:sp>
      <p:sp>
        <p:nvSpPr>
          <p:cNvPr id="138" name="TextBox 137"/>
          <p:cNvSpPr txBox="1"/>
          <p:nvPr/>
        </p:nvSpPr>
        <p:spPr>
          <a:xfrm>
            <a:off x="3218202" y="5810319"/>
            <a:ext cx="1828800" cy="548640"/>
          </a:xfrm>
          <a:prstGeom prst="rect">
            <a:avLst/>
          </a:prstGeom>
          <a:solidFill>
            <a:schemeClr val="accent6">
              <a:lumMod val="75000"/>
              <a:alpha val="74902"/>
            </a:schemeClr>
          </a:solidFill>
        </p:spPr>
        <p:txBody>
          <a:bodyPr wrap="square" rtlCol="0">
            <a:spAutoFit/>
          </a:bodyPr>
          <a:lstStyle>
            <a:defPPr>
              <a:defRPr lang="en-US"/>
            </a:defPPr>
            <a:lvl1pPr algn="l" eaLnBrk="1" fontAlgn="auto" hangingPunct="1">
              <a:lnSpc>
                <a:spcPct val="100000"/>
              </a:lnSpc>
              <a:spcBef>
                <a:spcPts val="0"/>
              </a:spcBef>
              <a:spcAft>
                <a:spcPts val="0"/>
              </a:spcAft>
              <a:buClrTx/>
              <a:defRPr sz="1050" b="0">
                <a:solidFill>
                  <a:sysClr val="windowText" lastClr="000000"/>
                </a:solidFill>
                <a:latin typeface="Arial"/>
              </a:defRPr>
            </a:lvl1pPr>
          </a:lstStyle>
          <a:p>
            <a:r>
              <a:rPr lang="en-US" sz="1400" dirty="0"/>
              <a:t>Safety Relief and Control Systems</a:t>
            </a:r>
          </a:p>
        </p:txBody>
      </p:sp>
      <p:sp>
        <p:nvSpPr>
          <p:cNvPr id="139" name="TextBox 138"/>
          <p:cNvSpPr txBox="1"/>
          <p:nvPr/>
        </p:nvSpPr>
        <p:spPr>
          <a:xfrm>
            <a:off x="6003609" y="1846563"/>
            <a:ext cx="2743200" cy="2743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Spill Containment</a:t>
            </a:r>
          </a:p>
        </p:txBody>
      </p:sp>
      <p:sp>
        <p:nvSpPr>
          <p:cNvPr id="211" name="TextBox 210"/>
          <p:cNvSpPr txBox="1"/>
          <p:nvPr/>
        </p:nvSpPr>
        <p:spPr>
          <a:xfrm>
            <a:off x="312763" y="4158289"/>
            <a:ext cx="1828800" cy="27432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Security</a:t>
            </a:r>
          </a:p>
        </p:txBody>
      </p:sp>
      <p:sp>
        <p:nvSpPr>
          <p:cNvPr id="256" name="TextBox 255"/>
          <p:cNvSpPr txBox="1"/>
          <p:nvPr/>
        </p:nvSpPr>
        <p:spPr>
          <a:xfrm>
            <a:off x="6003609" y="2843111"/>
            <a:ext cx="2743200" cy="2743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Permitting</a:t>
            </a:r>
          </a:p>
        </p:txBody>
      </p:sp>
      <p:sp>
        <p:nvSpPr>
          <p:cNvPr id="257" name="TextBox 256"/>
          <p:cNvSpPr txBox="1"/>
          <p:nvPr/>
        </p:nvSpPr>
        <p:spPr>
          <a:xfrm>
            <a:off x="6011037" y="3341385"/>
            <a:ext cx="2743200" cy="2743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smtClean="0">
                <a:solidFill>
                  <a:sysClr val="windowText" lastClr="000000"/>
                </a:solidFill>
                <a:latin typeface="Arial"/>
              </a:rPr>
              <a:t>Safe Work Procedures</a:t>
            </a:r>
            <a:endParaRPr lang="en-US" sz="1400" b="0" dirty="0">
              <a:solidFill>
                <a:sysClr val="windowText" lastClr="000000"/>
              </a:solidFill>
              <a:latin typeface="Arial"/>
            </a:endParaRPr>
          </a:p>
        </p:txBody>
      </p:sp>
      <p:sp>
        <p:nvSpPr>
          <p:cNvPr id="258" name="TextBox 257"/>
          <p:cNvSpPr txBox="1"/>
          <p:nvPr/>
        </p:nvSpPr>
        <p:spPr>
          <a:xfrm>
            <a:off x="6003609" y="2344837"/>
            <a:ext cx="2743200" cy="2743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Mechanical Integrity Programs</a:t>
            </a:r>
          </a:p>
        </p:txBody>
      </p:sp>
      <p:sp>
        <p:nvSpPr>
          <p:cNvPr id="259" name="TextBox 258"/>
          <p:cNvSpPr txBox="1"/>
          <p:nvPr/>
        </p:nvSpPr>
        <p:spPr>
          <a:xfrm>
            <a:off x="6003609" y="3839659"/>
            <a:ext cx="27432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Preventative Maintenance Programs</a:t>
            </a:r>
          </a:p>
        </p:txBody>
      </p:sp>
      <p:sp>
        <p:nvSpPr>
          <p:cNvPr id="266" name="TextBox 265"/>
          <p:cNvSpPr txBox="1"/>
          <p:nvPr/>
        </p:nvSpPr>
        <p:spPr>
          <a:xfrm>
            <a:off x="3205490" y="5240494"/>
            <a:ext cx="1828800" cy="365760"/>
          </a:xfrm>
          <a:prstGeom prst="rect">
            <a:avLst/>
          </a:prstGeom>
          <a:solidFill>
            <a:schemeClr val="accent6">
              <a:lumMod val="75000"/>
              <a:alpha val="74902"/>
            </a:schemeClr>
          </a:solidFill>
        </p:spPr>
        <p:txBody>
          <a:bodyPr wrap="square" rtlCol="0">
            <a:spAutoFit/>
          </a:bodyPr>
          <a:lstStyle>
            <a:defPPr>
              <a:defRPr lang="en-US"/>
            </a:defPPr>
            <a:lvl1pPr algn="l" eaLnBrk="1" fontAlgn="auto" hangingPunct="1">
              <a:lnSpc>
                <a:spcPct val="100000"/>
              </a:lnSpc>
              <a:spcBef>
                <a:spcPts val="0"/>
              </a:spcBef>
              <a:spcAft>
                <a:spcPts val="0"/>
              </a:spcAft>
              <a:buClrTx/>
              <a:defRPr sz="1050" b="0">
                <a:solidFill>
                  <a:sysClr val="windowText" lastClr="000000"/>
                </a:solidFill>
                <a:latin typeface="Arial"/>
              </a:defRPr>
            </a:lvl1pPr>
          </a:lstStyle>
          <a:p>
            <a:r>
              <a:rPr lang="en-US" sz="1400" dirty="0"/>
              <a:t>Process Controls</a:t>
            </a:r>
          </a:p>
        </p:txBody>
      </p:sp>
      <p:sp>
        <p:nvSpPr>
          <p:cNvPr id="267" name="TextBox 266"/>
          <p:cNvSpPr txBox="1"/>
          <p:nvPr/>
        </p:nvSpPr>
        <p:spPr>
          <a:xfrm>
            <a:off x="312763" y="4565828"/>
            <a:ext cx="1828800" cy="2185214"/>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150"/>
              </a:spcBef>
              <a:spcAft>
                <a:spcPts val="0"/>
              </a:spcAft>
              <a:buClrTx/>
            </a:pPr>
            <a:r>
              <a:rPr lang="en-US" sz="1400" b="0" dirty="0">
                <a:solidFill>
                  <a:sysClr val="windowText" lastClr="000000"/>
                </a:solidFill>
                <a:latin typeface="Arial"/>
              </a:rPr>
              <a:t>Work </a:t>
            </a:r>
            <a:r>
              <a:rPr lang="en-US" sz="1400" b="0" dirty="0" smtClean="0">
                <a:solidFill>
                  <a:sysClr val="windowText" lastClr="000000"/>
                </a:solidFill>
                <a:latin typeface="Arial"/>
              </a:rPr>
              <a:t>Activities with inherent hazards:</a:t>
            </a:r>
            <a:endParaRPr lang="en-US" sz="1400" b="0" dirty="0">
              <a:solidFill>
                <a:sysClr val="windowText" lastClr="000000"/>
              </a:solidFill>
              <a:latin typeface="Arial"/>
            </a:endParaRP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Cranes</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CSE</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Critical Tasks</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err="1">
                <a:solidFill>
                  <a:sysClr val="windowText" lastClr="000000"/>
                </a:solidFill>
                <a:latin typeface="Arial"/>
              </a:rPr>
              <a:t>Hydrotesting</a:t>
            </a:r>
            <a:endParaRPr lang="en-US" sz="1400" b="0" dirty="0">
              <a:solidFill>
                <a:sysClr val="windowText" lastClr="000000"/>
              </a:solidFill>
              <a:latin typeface="Arial"/>
            </a:endParaRP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smtClean="0">
                <a:solidFill>
                  <a:sysClr val="windowText" lastClr="000000"/>
                </a:solidFill>
                <a:latin typeface="Arial"/>
              </a:rPr>
              <a:t>Opening Process Equipment</a:t>
            </a:r>
            <a:endParaRPr lang="en-US" sz="1400" b="0" dirty="0">
              <a:solidFill>
                <a:sysClr val="windowText" lastClr="000000"/>
              </a:solidFill>
              <a:latin typeface="Arial"/>
            </a:endParaRP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Excavations</a:t>
            </a:r>
          </a:p>
        </p:txBody>
      </p:sp>
      <p:sp>
        <p:nvSpPr>
          <p:cNvPr id="268" name="TextBox 267"/>
          <p:cNvSpPr txBox="1"/>
          <p:nvPr/>
        </p:nvSpPr>
        <p:spPr>
          <a:xfrm>
            <a:off x="6011037" y="5384847"/>
            <a:ext cx="27432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Product Quality Specifications and Testing</a:t>
            </a:r>
          </a:p>
        </p:txBody>
      </p:sp>
      <p:sp>
        <p:nvSpPr>
          <p:cNvPr id="269" name="TextBox 268"/>
          <p:cNvSpPr txBox="1"/>
          <p:nvPr/>
        </p:nvSpPr>
        <p:spPr>
          <a:xfrm>
            <a:off x="6003609" y="4612253"/>
            <a:ext cx="27432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Personal Safety Programs – OH&amp;S</a:t>
            </a:r>
          </a:p>
        </p:txBody>
      </p:sp>
      <p:sp>
        <p:nvSpPr>
          <p:cNvPr id="270" name="Title 2"/>
          <p:cNvSpPr>
            <a:spLocks noGrp="1"/>
          </p:cNvSpPr>
          <p:nvPr>
            <p:ph type="title"/>
          </p:nvPr>
        </p:nvSpPr>
        <p:spPr>
          <a:xfrm>
            <a:off x="312763" y="239231"/>
            <a:ext cx="8251116" cy="742950"/>
          </a:xfrm>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Putting OIMS Into Practice</a:t>
            </a:r>
          </a:p>
        </p:txBody>
      </p:sp>
      <p:sp>
        <p:nvSpPr>
          <p:cNvPr id="26" name="TextBox 25"/>
          <p:cNvSpPr txBox="1"/>
          <p:nvPr/>
        </p:nvSpPr>
        <p:spPr>
          <a:xfrm>
            <a:off x="5958636" y="6157442"/>
            <a:ext cx="2743200" cy="2743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smtClean="0">
                <a:solidFill>
                  <a:sysClr val="windowText" lastClr="000000"/>
                </a:solidFill>
                <a:latin typeface="Arial"/>
              </a:rPr>
              <a:t>Emergency Response Plans</a:t>
            </a:r>
            <a:endParaRPr lang="en-US" sz="1400" b="0" dirty="0">
              <a:solidFill>
                <a:sysClr val="windowText" lastClr="000000"/>
              </a:solidFill>
              <a:latin typeface="Arial"/>
            </a:endParaRPr>
          </a:p>
        </p:txBody>
      </p:sp>
    </p:spTree>
    <p:extLst>
      <p:ext uri="{BB962C8B-B14F-4D97-AF65-F5344CB8AC3E}">
        <p14:creationId xmlns:p14="http://schemas.microsoft.com/office/powerpoint/2010/main" val="193800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211" grpId="0" animBg="1"/>
      <p:bldP spid="256" grpId="0" animBg="1"/>
      <p:bldP spid="257" grpId="0" animBg="1"/>
      <p:bldP spid="258" grpId="0" animBg="1"/>
      <p:bldP spid="259" grpId="0" animBg="1"/>
      <p:bldP spid="266" grpId="0" animBg="1"/>
      <p:bldP spid="267" grpId="0" animBg="1"/>
      <p:bldP spid="268" grpId="0" animBg="1"/>
      <p:bldP spid="269"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itle 2"/>
          <p:cNvSpPr>
            <a:spLocks noGrp="1"/>
          </p:cNvSpPr>
          <p:nvPr>
            <p:ph type="title"/>
          </p:nvPr>
        </p:nvSpPr>
        <p:spPr>
          <a:xfrm>
            <a:off x="204525" y="229238"/>
            <a:ext cx="8251116" cy="742950"/>
          </a:xfrm>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Putting OIMS Into Practice</a:t>
            </a:r>
          </a:p>
        </p:txBody>
      </p:sp>
      <p:sp>
        <p:nvSpPr>
          <p:cNvPr id="26" name="TextBox 25"/>
          <p:cNvSpPr txBox="1"/>
          <p:nvPr/>
        </p:nvSpPr>
        <p:spPr>
          <a:xfrm>
            <a:off x="5784604" y="2399359"/>
            <a:ext cx="2286000" cy="307777"/>
          </a:xfrm>
          <a:prstGeom prst="rect">
            <a:avLst/>
          </a:prstGeom>
          <a:noFill/>
        </p:spPr>
        <p:txBody>
          <a:bodyPr wrap="square" rtlCol="0">
            <a:spAutoFit/>
          </a:bodyPr>
          <a:lstStyle/>
          <a:p>
            <a:pPr algn="l" eaLnBrk="1" fontAlgn="auto" hangingPunct="1">
              <a:lnSpc>
                <a:spcPct val="100000"/>
              </a:lnSpc>
              <a:spcBef>
                <a:spcPts val="0"/>
              </a:spcBef>
              <a:spcAft>
                <a:spcPts val="0"/>
              </a:spcAft>
              <a:buClrTx/>
            </a:pPr>
            <a:r>
              <a:rPr lang="en-US" sz="1400" b="0" dirty="0">
                <a:solidFill>
                  <a:prstClr val="black"/>
                </a:solidFill>
                <a:latin typeface="Arial"/>
              </a:rPr>
              <a:t>Steve</a:t>
            </a:r>
          </a:p>
        </p:txBody>
      </p:sp>
      <p:pic>
        <p:nvPicPr>
          <p:cNvPr id="2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633" y="1386028"/>
            <a:ext cx="7816007" cy="494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Line 111"/>
          <p:cNvSpPr>
            <a:spLocks noChangeShapeType="1"/>
          </p:cNvSpPr>
          <p:nvPr/>
        </p:nvSpPr>
        <p:spPr bwMode="auto">
          <a:xfrm flipV="1">
            <a:off x="5035901" y="2057720"/>
            <a:ext cx="2286000" cy="2095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342900" eaLnBrk="1" fontAlgn="auto" hangingPunct="1">
              <a:lnSpc>
                <a:spcPct val="100000"/>
              </a:lnSpc>
              <a:spcBef>
                <a:spcPct val="0"/>
              </a:spcBef>
              <a:spcAft>
                <a:spcPts val="0"/>
              </a:spcAft>
              <a:buClrTx/>
            </a:pPr>
            <a:endParaRPr lang="en-US" sz="1400" b="0">
              <a:solidFill>
                <a:srgbClr val="000000"/>
              </a:solidFill>
              <a:latin typeface="Arial" charset="0"/>
            </a:endParaRPr>
          </a:p>
        </p:txBody>
      </p:sp>
      <p:sp>
        <p:nvSpPr>
          <p:cNvPr id="29" name="Line 111"/>
          <p:cNvSpPr>
            <a:spLocks noChangeShapeType="1"/>
          </p:cNvSpPr>
          <p:nvPr/>
        </p:nvSpPr>
        <p:spPr bwMode="auto">
          <a:xfrm flipV="1">
            <a:off x="4942388" y="2025779"/>
            <a:ext cx="0" cy="241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342900" eaLnBrk="1" fontAlgn="auto" hangingPunct="1">
              <a:lnSpc>
                <a:spcPct val="100000"/>
              </a:lnSpc>
              <a:spcBef>
                <a:spcPct val="0"/>
              </a:spcBef>
              <a:spcAft>
                <a:spcPts val="0"/>
              </a:spcAft>
              <a:buClrTx/>
            </a:pPr>
            <a:endParaRPr lang="en-US" sz="375" b="0">
              <a:solidFill>
                <a:srgbClr val="000000"/>
              </a:solidFill>
              <a:latin typeface="Arial" charset="0"/>
            </a:endParaRPr>
          </a:p>
        </p:txBody>
      </p:sp>
      <p:sp>
        <p:nvSpPr>
          <p:cNvPr id="30" name="TextBox 29"/>
          <p:cNvSpPr txBox="1"/>
          <p:nvPr/>
        </p:nvSpPr>
        <p:spPr>
          <a:xfrm>
            <a:off x="298040" y="1623303"/>
            <a:ext cx="2286000" cy="52322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Residential </a:t>
            </a:r>
            <a:r>
              <a:rPr lang="en-US" sz="1400" b="0" dirty="0" err="1">
                <a:solidFill>
                  <a:sysClr val="windowText" lastClr="000000"/>
                </a:solidFill>
                <a:latin typeface="Arial"/>
              </a:rPr>
              <a:t>Neighbours</a:t>
            </a:r>
            <a:endParaRPr lang="en-US" sz="1400" b="0" dirty="0">
              <a:solidFill>
                <a:sysClr val="windowText" lastClr="000000"/>
              </a:solidFill>
              <a:latin typeface="Arial"/>
            </a:endParaRPr>
          </a:p>
        </p:txBody>
      </p:sp>
      <p:sp>
        <p:nvSpPr>
          <p:cNvPr id="31" name="TextBox 30"/>
          <p:cNvSpPr txBox="1"/>
          <p:nvPr/>
        </p:nvSpPr>
        <p:spPr>
          <a:xfrm>
            <a:off x="298040" y="2372967"/>
            <a:ext cx="2286000" cy="52322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Industrial </a:t>
            </a:r>
            <a:r>
              <a:rPr lang="en-US" sz="1400" b="0" dirty="0" err="1">
                <a:solidFill>
                  <a:sysClr val="windowText" lastClr="000000"/>
                </a:solidFill>
                <a:latin typeface="Arial"/>
              </a:rPr>
              <a:t>Neighbours</a:t>
            </a:r>
            <a:endParaRPr lang="en-US" sz="1400" b="0" dirty="0">
              <a:solidFill>
                <a:sysClr val="windowText" lastClr="000000"/>
              </a:solidFill>
              <a:latin typeface="Arial"/>
            </a:endParaRPr>
          </a:p>
        </p:txBody>
      </p:sp>
      <p:sp>
        <p:nvSpPr>
          <p:cNvPr id="32" name="TextBox 31"/>
          <p:cNvSpPr txBox="1"/>
          <p:nvPr/>
        </p:nvSpPr>
        <p:spPr>
          <a:xfrm>
            <a:off x="298040" y="3121021"/>
            <a:ext cx="2286000" cy="738664"/>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N. Saskatchewan River</a:t>
            </a:r>
          </a:p>
        </p:txBody>
      </p:sp>
      <p:sp>
        <p:nvSpPr>
          <p:cNvPr id="33" name="TextBox 32"/>
          <p:cNvSpPr txBox="1"/>
          <p:nvPr/>
        </p:nvSpPr>
        <p:spPr>
          <a:xfrm>
            <a:off x="298040" y="4041593"/>
            <a:ext cx="2286000" cy="52322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Major Roadways</a:t>
            </a:r>
          </a:p>
        </p:txBody>
      </p:sp>
      <p:sp>
        <p:nvSpPr>
          <p:cNvPr id="34" name="TextBox 33"/>
          <p:cNvSpPr txBox="1"/>
          <p:nvPr/>
        </p:nvSpPr>
        <p:spPr>
          <a:xfrm>
            <a:off x="298040" y="4791224"/>
            <a:ext cx="2286000" cy="52322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Railways and Yards</a:t>
            </a:r>
          </a:p>
        </p:txBody>
      </p:sp>
      <p:sp>
        <p:nvSpPr>
          <p:cNvPr id="35" name="TextBox 34"/>
          <p:cNvSpPr txBox="1"/>
          <p:nvPr/>
        </p:nvSpPr>
        <p:spPr>
          <a:xfrm>
            <a:off x="3451848" y="1748858"/>
            <a:ext cx="2286000" cy="54864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Release from Refinery impacts the public</a:t>
            </a:r>
          </a:p>
        </p:txBody>
      </p:sp>
      <p:sp>
        <p:nvSpPr>
          <p:cNvPr id="36" name="TextBox 35"/>
          <p:cNvSpPr txBox="1"/>
          <p:nvPr/>
        </p:nvSpPr>
        <p:spPr>
          <a:xfrm>
            <a:off x="3451848" y="2433771"/>
            <a:ext cx="2286000" cy="54864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Release from the refinery impacts the environment</a:t>
            </a:r>
          </a:p>
        </p:txBody>
      </p:sp>
      <p:sp>
        <p:nvSpPr>
          <p:cNvPr id="37" name="TextBox 36"/>
          <p:cNvSpPr txBox="1"/>
          <p:nvPr/>
        </p:nvSpPr>
        <p:spPr>
          <a:xfrm>
            <a:off x="3451848" y="3165710"/>
            <a:ext cx="2286000" cy="54864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Incident in other facilities impacts the refinery</a:t>
            </a:r>
          </a:p>
        </p:txBody>
      </p:sp>
      <p:sp>
        <p:nvSpPr>
          <p:cNvPr id="38" name="TextBox 37"/>
          <p:cNvSpPr txBox="1"/>
          <p:nvPr/>
        </p:nvSpPr>
        <p:spPr>
          <a:xfrm>
            <a:off x="298040" y="5466674"/>
            <a:ext cx="2286000" cy="523220"/>
          </a:xfrm>
          <a:prstGeom prst="rect">
            <a:avLst/>
          </a:prstGeom>
          <a:solidFill>
            <a:schemeClr val="accent6">
              <a:lumMod val="75000"/>
              <a:alpha val="74902"/>
            </a:schemeClr>
          </a:solidFill>
        </p:spPr>
        <p:txBody>
          <a:bodyPr wrap="square" rtlCol="0">
            <a:spAutoFit/>
          </a:bodyPr>
          <a:lstStyle/>
          <a:p>
            <a:pPr algn="l" eaLnBrk="1" fontAlgn="auto" hangingPunct="1">
              <a:lnSpc>
                <a:spcPct val="100000"/>
              </a:lnSpc>
              <a:spcBef>
                <a:spcPts val="0"/>
              </a:spcBef>
              <a:spcAft>
                <a:spcPts val="0"/>
              </a:spcAft>
              <a:buClrTx/>
            </a:pPr>
            <a:r>
              <a:rPr lang="en-US" sz="1400" b="0">
                <a:solidFill>
                  <a:sysClr val="windowText" lastClr="000000"/>
                </a:solidFill>
                <a:latin typeface="Arial"/>
              </a:rPr>
              <a:t>Nearby Parks</a:t>
            </a:r>
            <a:endParaRPr lang="en-US" sz="1400" b="0" dirty="0">
              <a:solidFill>
                <a:sysClr val="windowText" lastClr="000000"/>
              </a:solidFill>
              <a:latin typeface="Arial"/>
            </a:endParaRPr>
          </a:p>
        </p:txBody>
      </p:sp>
      <p:sp>
        <p:nvSpPr>
          <p:cNvPr id="39" name="TextBox 38"/>
          <p:cNvSpPr txBox="1"/>
          <p:nvPr/>
        </p:nvSpPr>
        <p:spPr>
          <a:xfrm>
            <a:off x="6272413" y="1532776"/>
            <a:ext cx="2286000" cy="14630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150"/>
              </a:spcBef>
              <a:spcAft>
                <a:spcPts val="0"/>
              </a:spcAft>
              <a:buClrTx/>
            </a:pPr>
            <a:r>
              <a:rPr lang="en-US" sz="1400" b="0" dirty="0">
                <a:solidFill>
                  <a:sysClr val="windowText" lastClr="000000"/>
                </a:solidFill>
                <a:latin typeface="Arial"/>
              </a:rPr>
              <a:t>Emergency Response Plans:</a:t>
            </a:r>
          </a:p>
          <a:p>
            <a:pPr marL="132160" indent="-132160"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Coordinated with County and City</a:t>
            </a:r>
          </a:p>
          <a:p>
            <a:pPr marL="132160" indent="-132160"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Coordinated with industrial </a:t>
            </a:r>
            <a:r>
              <a:rPr lang="en-US" sz="1400" b="0" dirty="0" err="1">
                <a:solidFill>
                  <a:sysClr val="windowText" lastClr="000000"/>
                </a:solidFill>
                <a:latin typeface="Arial"/>
              </a:rPr>
              <a:t>neighbours</a:t>
            </a:r>
            <a:endParaRPr lang="en-US" sz="1400" b="0" dirty="0">
              <a:solidFill>
                <a:sysClr val="windowText" lastClr="000000"/>
              </a:solidFill>
              <a:latin typeface="Arial"/>
            </a:endParaRPr>
          </a:p>
        </p:txBody>
      </p:sp>
      <p:sp>
        <p:nvSpPr>
          <p:cNvPr id="40" name="TextBox 39"/>
          <p:cNvSpPr txBox="1"/>
          <p:nvPr/>
        </p:nvSpPr>
        <p:spPr>
          <a:xfrm>
            <a:off x="6272413" y="5286628"/>
            <a:ext cx="2286000" cy="36576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Community Engagement</a:t>
            </a:r>
          </a:p>
        </p:txBody>
      </p:sp>
      <p:sp>
        <p:nvSpPr>
          <p:cNvPr id="41" name="TextBox 40"/>
          <p:cNvSpPr txBox="1"/>
          <p:nvPr/>
        </p:nvSpPr>
        <p:spPr>
          <a:xfrm>
            <a:off x="6272413" y="4572726"/>
            <a:ext cx="22860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err="1">
                <a:solidFill>
                  <a:sysClr val="windowText" lastClr="000000"/>
                </a:solidFill>
                <a:latin typeface="Arial"/>
              </a:rPr>
              <a:t>Fenceline</a:t>
            </a:r>
            <a:r>
              <a:rPr lang="en-US" sz="1400" b="0" dirty="0">
                <a:solidFill>
                  <a:sysClr val="windowText" lastClr="000000"/>
                </a:solidFill>
                <a:latin typeface="Arial"/>
              </a:rPr>
              <a:t> Noise Monitoring</a:t>
            </a:r>
          </a:p>
        </p:txBody>
      </p:sp>
      <p:sp>
        <p:nvSpPr>
          <p:cNvPr id="42" name="TextBox 41"/>
          <p:cNvSpPr txBox="1"/>
          <p:nvPr/>
        </p:nvSpPr>
        <p:spPr>
          <a:xfrm>
            <a:off x="6272413" y="3858824"/>
            <a:ext cx="22860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err="1">
                <a:solidFill>
                  <a:sysClr val="windowText" lastClr="000000"/>
                </a:solidFill>
                <a:latin typeface="Arial"/>
              </a:rPr>
              <a:t>Fenceline</a:t>
            </a:r>
            <a:r>
              <a:rPr lang="en-US" sz="1400" b="0" dirty="0">
                <a:solidFill>
                  <a:sysClr val="windowText" lastClr="000000"/>
                </a:solidFill>
                <a:latin typeface="Arial"/>
              </a:rPr>
              <a:t> Gas and Odor </a:t>
            </a:r>
            <a:r>
              <a:rPr lang="en-US" sz="1400" b="0" dirty="0" err="1">
                <a:solidFill>
                  <a:sysClr val="windowText" lastClr="000000"/>
                </a:solidFill>
                <a:latin typeface="Arial"/>
              </a:rPr>
              <a:t>monitoriing</a:t>
            </a:r>
            <a:endParaRPr lang="en-US" sz="1400" b="0" dirty="0">
              <a:solidFill>
                <a:sysClr val="windowText" lastClr="000000"/>
              </a:solidFill>
              <a:latin typeface="Arial"/>
            </a:endParaRPr>
          </a:p>
        </p:txBody>
      </p:sp>
      <p:sp>
        <p:nvSpPr>
          <p:cNvPr id="43" name="TextBox 42"/>
          <p:cNvSpPr txBox="1"/>
          <p:nvPr/>
        </p:nvSpPr>
        <p:spPr>
          <a:xfrm>
            <a:off x="6272413" y="5851006"/>
            <a:ext cx="2286000" cy="54864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Environmental Monitoring Program</a:t>
            </a:r>
          </a:p>
        </p:txBody>
      </p:sp>
      <p:sp>
        <p:nvSpPr>
          <p:cNvPr id="44" name="TextBox 43"/>
          <p:cNvSpPr txBox="1"/>
          <p:nvPr/>
        </p:nvSpPr>
        <p:spPr>
          <a:xfrm>
            <a:off x="3451848" y="3887923"/>
            <a:ext cx="2286000" cy="1280160"/>
          </a:xfrm>
          <a:prstGeom prst="rect">
            <a:avLst/>
          </a:prstGeom>
          <a:solidFill>
            <a:srgbClr val="FF0000">
              <a:alpha val="74902"/>
            </a:srgbClr>
          </a:solidFill>
        </p:spPr>
        <p:txBody>
          <a:bodyPr wrap="square" rtlCol="0">
            <a:spAutoFit/>
          </a:bodyPr>
          <a:lstStyle/>
          <a:p>
            <a:pPr algn="l" eaLnBrk="1" fontAlgn="auto" hangingPunct="1">
              <a:lnSpc>
                <a:spcPct val="100000"/>
              </a:lnSpc>
              <a:spcBef>
                <a:spcPts val="150"/>
              </a:spcBef>
              <a:spcAft>
                <a:spcPts val="0"/>
              </a:spcAft>
              <a:buClrTx/>
            </a:pPr>
            <a:r>
              <a:rPr lang="en-US" sz="1400" b="0" dirty="0">
                <a:solidFill>
                  <a:sysClr val="windowText" lastClr="000000"/>
                </a:solidFill>
                <a:latin typeface="Arial"/>
              </a:rPr>
              <a:t>Work activities at the refinery impact the public:</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Traffic</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Noise</a:t>
            </a:r>
          </a:p>
          <a:p>
            <a:pPr marL="214313" indent="-214313" algn="l" eaLnBrk="1" fontAlgn="auto" hangingPunct="1">
              <a:lnSpc>
                <a:spcPct val="100000"/>
              </a:lnSpc>
              <a:spcBef>
                <a:spcPts val="150"/>
              </a:spcBef>
              <a:spcAft>
                <a:spcPts val="0"/>
              </a:spcAft>
              <a:buClrTx/>
              <a:buFont typeface="Arial" panose="020B0604020202020204" pitchFamily="34" charset="0"/>
              <a:buChar char="•"/>
            </a:pPr>
            <a:r>
              <a:rPr lang="en-US" sz="1400" b="0" dirty="0">
                <a:solidFill>
                  <a:sysClr val="windowText" lastClr="000000"/>
                </a:solidFill>
                <a:latin typeface="Arial"/>
              </a:rPr>
              <a:t>odors</a:t>
            </a:r>
          </a:p>
        </p:txBody>
      </p:sp>
      <p:sp>
        <p:nvSpPr>
          <p:cNvPr id="45" name="TextBox 44"/>
          <p:cNvSpPr txBox="1"/>
          <p:nvPr/>
        </p:nvSpPr>
        <p:spPr>
          <a:xfrm>
            <a:off x="6272413" y="3165710"/>
            <a:ext cx="2286000" cy="523220"/>
          </a:xfrm>
          <a:prstGeom prst="rect">
            <a:avLst/>
          </a:prstGeom>
          <a:solidFill>
            <a:srgbClr val="00B050">
              <a:alpha val="74902"/>
            </a:srgbClr>
          </a:solidFill>
        </p:spPr>
        <p:txBody>
          <a:bodyPr wrap="square" rtlCol="0">
            <a:spAutoFit/>
          </a:bodyPr>
          <a:lstStyle/>
          <a:p>
            <a:pPr algn="l" eaLnBrk="1" fontAlgn="auto" hangingPunct="1">
              <a:lnSpc>
                <a:spcPct val="100000"/>
              </a:lnSpc>
              <a:spcBef>
                <a:spcPts val="0"/>
              </a:spcBef>
              <a:spcAft>
                <a:spcPts val="0"/>
              </a:spcAft>
              <a:buClrTx/>
            </a:pPr>
            <a:r>
              <a:rPr lang="en-US" sz="1400" b="0" dirty="0">
                <a:solidFill>
                  <a:sysClr val="windowText" lastClr="000000"/>
                </a:solidFill>
                <a:latin typeface="Arial"/>
              </a:rPr>
              <a:t>Regulatory Approvals</a:t>
            </a:r>
          </a:p>
        </p:txBody>
      </p:sp>
    </p:spTree>
    <p:extLst>
      <p:ext uri="{BB962C8B-B14F-4D97-AF65-F5344CB8AC3E}">
        <p14:creationId xmlns:p14="http://schemas.microsoft.com/office/powerpoint/2010/main" val="22626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22" y="1368926"/>
            <a:ext cx="8415366" cy="476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00883" y="3581400"/>
            <a:ext cx="1993900" cy="73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01905" y="4546600"/>
            <a:ext cx="274320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01905" y="4000500"/>
            <a:ext cx="274320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4705" y="3594100"/>
            <a:ext cx="1907478"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365822" y="200350"/>
            <a:ext cx="8534400" cy="960438"/>
          </a:xfrm>
          <a:prstGeom prst="rect">
            <a:avLst/>
          </a:prstGeom>
          <a:extLst/>
        </p:spPr>
        <p:txBody>
          <a:bodyPr vert="horz" lIns="91420" tIns="45710" rIns="91420" bIns="45710" rtlCol="0" anchor="ctr">
            <a:normAutofit/>
          </a:bodyPr>
          <a:lstStyle>
            <a:lvl1pPr algn="l" defTabSz="914153" eaLnBrk="1" latinLnBrk="0" hangingPunct="1">
              <a:spcBef>
                <a:spcPct val="0"/>
              </a:spcBef>
              <a:buNone/>
              <a:defRPr sz="3200" b="0" spc="-150">
                <a:latin typeface="EMprint" panose="020B0503020204020204" pitchFamily="34" charset="0"/>
                <a:ea typeface="EMprint" panose="020B0503020204020204" pitchFamily="34" charset="0"/>
                <a:cs typeface="+mj-cs"/>
              </a:defRPr>
            </a:lvl1pPr>
          </a:lstStyle>
          <a:p>
            <a:r>
              <a:rPr lang="en-US" dirty="0"/>
              <a:t>OIMS Framework</a:t>
            </a:r>
          </a:p>
        </p:txBody>
      </p:sp>
    </p:spTree>
    <p:extLst>
      <p:ext uri="{BB962C8B-B14F-4D97-AF65-F5344CB8AC3E}">
        <p14:creationId xmlns:p14="http://schemas.microsoft.com/office/powerpoint/2010/main" val="11487831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4850" name="Rectangle 2"/>
          <p:cNvSpPr>
            <a:spLocks noGrp="1" noChangeArrowheads="1"/>
          </p:cNvSpPr>
          <p:nvPr>
            <p:ph type="title"/>
          </p:nvPr>
        </p:nvSpPr>
        <p:spPr/>
        <p:txBody>
          <a:bodyPr rtlCol="0">
            <a:normAutofit/>
          </a:bodyPr>
          <a:lstStyle/>
          <a:p>
            <a:pPr algn="l" eaLnBrk="1" fontAlgn="auto" hangingPunct="1">
              <a:spcAft>
                <a:spcPts val="0"/>
              </a:spcAft>
              <a:defRPr/>
            </a:pPr>
            <a:r>
              <a:rPr lang="en-US" sz="3200" b="0" dirty="0" smtClean="0">
                <a:latin typeface="EMprint" panose="020B0503020204020204" pitchFamily="34" charset="0"/>
                <a:ea typeface="EMprint" panose="020B0503020204020204" pitchFamily="34" charset="0"/>
              </a:rPr>
              <a:t>Learning Outcomes</a:t>
            </a:r>
          </a:p>
        </p:txBody>
      </p:sp>
      <p:sp>
        <p:nvSpPr>
          <p:cNvPr id="4174851" name="Rectangle 3"/>
          <p:cNvSpPr>
            <a:spLocks noGrp="1" noChangeArrowheads="1"/>
          </p:cNvSpPr>
          <p:nvPr>
            <p:ph type="body" sz="quarter" idx="10"/>
          </p:nvPr>
        </p:nvSpPr>
        <p:spPr/>
        <p:txBody>
          <a:bodyPr rtlCol="0">
            <a:normAutofit/>
          </a:bodyPr>
          <a:lstStyle/>
          <a:p>
            <a:pPr eaLnBrk="1" fontAlgn="auto" hangingPunct="1">
              <a:spcAft>
                <a:spcPts val="0"/>
              </a:spcAft>
              <a:defRPr/>
            </a:pPr>
            <a:r>
              <a:rPr lang="en-US" sz="2400" dirty="0" smtClean="0"/>
              <a:t>Provide an introduction to Imperial and </a:t>
            </a:r>
            <a:r>
              <a:rPr lang="en-US" sz="2400" dirty="0" err="1" smtClean="0"/>
              <a:t>Strathcona</a:t>
            </a:r>
            <a:r>
              <a:rPr lang="en-US" sz="2400" dirty="0" smtClean="0"/>
              <a:t> Refinery</a:t>
            </a:r>
          </a:p>
          <a:p>
            <a:pPr eaLnBrk="1" fontAlgn="auto" hangingPunct="1">
              <a:spcAft>
                <a:spcPts val="0"/>
              </a:spcAft>
              <a:defRPr/>
            </a:pPr>
            <a:r>
              <a:rPr lang="en-US" sz="2400" dirty="0" smtClean="0"/>
              <a:t>Explain why risk management systems are critical to our success as a company</a:t>
            </a:r>
          </a:p>
          <a:p>
            <a:pPr eaLnBrk="1" fontAlgn="auto" hangingPunct="1">
              <a:spcAft>
                <a:spcPts val="0"/>
              </a:spcAft>
              <a:defRPr/>
            </a:pPr>
            <a:r>
              <a:rPr lang="en-US" sz="2400" dirty="0" smtClean="0"/>
              <a:t>Explain how risk management evolved within Imperial</a:t>
            </a:r>
          </a:p>
          <a:p>
            <a:pPr eaLnBrk="1" fontAlgn="auto" hangingPunct="1">
              <a:spcAft>
                <a:spcPts val="0"/>
              </a:spcAft>
              <a:defRPr/>
            </a:pPr>
            <a:r>
              <a:rPr lang="en-US" sz="2400" dirty="0" smtClean="0"/>
              <a:t>Explain how Imperial uses risk management systems through:</a:t>
            </a:r>
          </a:p>
          <a:p>
            <a:pPr lvl="1" eaLnBrk="1" fontAlgn="auto" hangingPunct="1">
              <a:spcAft>
                <a:spcPts val="0"/>
              </a:spcAft>
              <a:defRPr/>
            </a:pPr>
            <a:r>
              <a:rPr lang="en-US" sz="2000" dirty="0" smtClean="0"/>
              <a:t>Comparison of Imperial’s framework with APEGA model</a:t>
            </a:r>
          </a:p>
          <a:p>
            <a:pPr lvl="1" eaLnBrk="1" fontAlgn="auto" hangingPunct="1">
              <a:spcAft>
                <a:spcPts val="0"/>
              </a:spcAft>
              <a:defRPr/>
            </a:pPr>
            <a:r>
              <a:rPr lang="en-US" sz="2000" dirty="0" smtClean="0"/>
              <a:t>Showing how system elements work together</a:t>
            </a:r>
          </a:p>
          <a:p>
            <a:pPr lvl="1" eaLnBrk="1" fontAlgn="auto" hangingPunct="1">
              <a:spcAft>
                <a:spcPts val="0"/>
              </a:spcAft>
              <a:defRPr/>
            </a:pPr>
            <a:r>
              <a:rPr lang="en-US" sz="2000" dirty="0" smtClean="0"/>
              <a:t>Developing the concept of “Safety as a Value” and embedding a risk management culture within an organization</a:t>
            </a:r>
            <a:endParaRPr lang="en-US" sz="2000" dirty="0"/>
          </a:p>
          <a:p>
            <a:pPr lvl="1" eaLnBrk="1" fontAlgn="auto" hangingPunct="1">
              <a:spcAft>
                <a:spcPts val="0"/>
              </a:spcAft>
              <a:defRPr/>
            </a:pPr>
            <a:endParaRPr lang="en-US" sz="2000" dirty="0" smtClean="0"/>
          </a:p>
        </p:txBody>
      </p:sp>
    </p:spTree>
    <p:extLst>
      <p:ext uri="{BB962C8B-B14F-4D97-AF65-F5344CB8AC3E}">
        <p14:creationId xmlns:p14="http://schemas.microsoft.com/office/powerpoint/2010/main" val="2378181534"/>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extLst/>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OIMS Element 1 (APEGA Element 1)</a:t>
            </a:r>
          </a:p>
        </p:txBody>
      </p:sp>
      <p:sp>
        <p:nvSpPr>
          <p:cNvPr id="2" name="TextBox 1"/>
          <p:cNvSpPr txBox="1"/>
          <p:nvPr/>
        </p:nvSpPr>
        <p:spPr>
          <a:xfrm>
            <a:off x="490528" y="1374639"/>
            <a:ext cx="8354476" cy="5154103"/>
          </a:xfrm>
          <a:prstGeom prst="rect">
            <a:avLst/>
          </a:prstGeom>
          <a:noFill/>
        </p:spPr>
        <p:txBody>
          <a:bodyPr wrap="square" rtlCol="0">
            <a:spAutoFit/>
          </a:bodyPr>
          <a:lstStyle/>
          <a:p>
            <a:pPr algn="l"/>
            <a:r>
              <a:rPr lang="en-US" sz="2000" dirty="0" smtClean="0">
                <a:solidFill>
                  <a:schemeClr val="tx1"/>
                </a:solidFill>
              </a:rPr>
              <a:t>Management leadership</a:t>
            </a:r>
            <a:r>
              <a:rPr lang="en-US" sz="2000" dirty="0">
                <a:solidFill>
                  <a:schemeClr val="tx1"/>
                </a:solidFill>
              </a:rPr>
              <a:t>, </a:t>
            </a:r>
            <a:r>
              <a:rPr lang="en-US" sz="2000" dirty="0" smtClean="0">
                <a:solidFill>
                  <a:schemeClr val="tx1"/>
                </a:solidFill>
              </a:rPr>
              <a:t>commitment and </a:t>
            </a:r>
            <a:r>
              <a:rPr lang="en-US" sz="2000" dirty="0">
                <a:solidFill>
                  <a:schemeClr val="tx1"/>
                </a:solidFill>
              </a:rPr>
              <a:t>accountability</a:t>
            </a:r>
          </a:p>
          <a:p>
            <a:pPr marL="342900" indent="-342900" algn="l">
              <a:buFont typeface="Arial" panose="020B0604020202020204" pitchFamily="34" charset="0"/>
              <a:buChar char="•"/>
            </a:pPr>
            <a:r>
              <a:rPr lang="en-US" sz="2000" b="0" dirty="0">
                <a:solidFill>
                  <a:schemeClr val="tx1"/>
                </a:solidFill>
              </a:rPr>
              <a:t>Management establishes policy, </a:t>
            </a:r>
            <a:r>
              <a:rPr lang="en-US" sz="2000" b="0" dirty="0" smtClean="0">
                <a:solidFill>
                  <a:schemeClr val="tx1"/>
                </a:solidFill>
              </a:rPr>
              <a:t>provides perspective</a:t>
            </a:r>
            <a:r>
              <a:rPr lang="en-US" sz="2000" b="0" dirty="0">
                <a:solidFill>
                  <a:schemeClr val="tx1"/>
                </a:solidFill>
              </a:rPr>
              <a:t>, sets expectations and </a:t>
            </a:r>
            <a:r>
              <a:rPr lang="en-US" sz="2000" b="0" dirty="0" smtClean="0">
                <a:solidFill>
                  <a:schemeClr val="tx1"/>
                </a:solidFill>
              </a:rPr>
              <a:t>provides the </a:t>
            </a:r>
            <a:r>
              <a:rPr lang="en-US" sz="2000" b="0" dirty="0">
                <a:solidFill>
                  <a:schemeClr val="tx1"/>
                </a:solidFill>
              </a:rPr>
              <a:t>resources for successful operations</a:t>
            </a:r>
            <a:r>
              <a:rPr lang="en-US" sz="2000" b="0" dirty="0" smtClean="0">
                <a:solidFill>
                  <a:schemeClr val="tx1"/>
                </a:solidFill>
              </a:rPr>
              <a:t>.</a:t>
            </a:r>
          </a:p>
          <a:p>
            <a:pPr marL="342900" indent="-342900" algn="l">
              <a:buFont typeface="Arial" panose="020B0604020202020204" pitchFamily="34" charset="0"/>
              <a:buChar char="•"/>
            </a:pPr>
            <a:r>
              <a:rPr lang="en-US" sz="2000" b="0" dirty="0" smtClean="0">
                <a:solidFill>
                  <a:schemeClr val="tx1"/>
                </a:solidFill>
              </a:rPr>
              <a:t>Assurance </a:t>
            </a:r>
            <a:r>
              <a:rPr lang="en-US" sz="2000" b="0" dirty="0">
                <a:solidFill>
                  <a:schemeClr val="tx1"/>
                </a:solidFill>
              </a:rPr>
              <a:t>of Operations </a:t>
            </a:r>
            <a:r>
              <a:rPr lang="en-US" sz="2000" b="0" dirty="0" smtClean="0">
                <a:solidFill>
                  <a:schemeClr val="tx1"/>
                </a:solidFill>
              </a:rPr>
              <a:t>Integrity requires </a:t>
            </a:r>
            <a:r>
              <a:rPr lang="en-US" sz="2000" b="0" dirty="0">
                <a:solidFill>
                  <a:schemeClr val="tx1"/>
                </a:solidFill>
              </a:rPr>
              <a:t>management leadership </a:t>
            </a:r>
            <a:r>
              <a:rPr lang="en-US" sz="2000" b="0" dirty="0" smtClean="0">
                <a:solidFill>
                  <a:schemeClr val="tx1"/>
                </a:solidFill>
              </a:rPr>
              <a:t>and commitment </a:t>
            </a:r>
            <a:r>
              <a:rPr lang="en-US" sz="2000" b="0" dirty="0">
                <a:solidFill>
                  <a:schemeClr val="tx1"/>
                </a:solidFill>
              </a:rPr>
              <a:t>visible to the </a:t>
            </a:r>
            <a:r>
              <a:rPr lang="en-US" sz="2000" b="0" dirty="0" smtClean="0">
                <a:solidFill>
                  <a:schemeClr val="tx1"/>
                </a:solidFill>
              </a:rPr>
              <a:t>organization.</a:t>
            </a:r>
          </a:p>
          <a:p>
            <a:pPr algn="l"/>
            <a:r>
              <a:rPr lang="en-US" sz="1800" i="1" dirty="0" smtClean="0">
                <a:solidFill>
                  <a:schemeClr val="tx1"/>
                </a:solidFill>
              </a:rPr>
              <a:t>What strategies would an organization use to meet these objectives?</a:t>
            </a:r>
          </a:p>
          <a:p>
            <a:pPr algn="l"/>
            <a:endParaRPr lang="en-US" sz="1800" i="1" dirty="0" smtClean="0">
              <a:solidFill>
                <a:schemeClr val="tx1"/>
              </a:solidFill>
            </a:endParaRPr>
          </a:p>
          <a:p>
            <a:pPr algn="l"/>
            <a:endParaRPr lang="en-US" sz="1800" i="1" dirty="0">
              <a:solidFill>
                <a:schemeClr val="tx1"/>
              </a:solidFill>
            </a:endParaRPr>
          </a:p>
          <a:p>
            <a:pPr algn="l"/>
            <a:endParaRPr lang="en-US" sz="1800" i="1" dirty="0" smtClean="0">
              <a:solidFill>
                <a:schemeClr val="tx1"/>
              </a:solidFill>
            </a:endParaRPr>
          </a:p>
          <a:p>
            <a:pPr algn="l"/>
            <a:endParaRPr lang="en-US" sz="1800" i="1" dirty="0">
              <a:solidFill>
                <a:schemeClr val="tx1"/>
              </a:solidFill>
            </a:endParaRPr>
          </a:p>
          <a:p>
            <a:pPr algn="l"/>
            <a:endParaRPr lang="en-US" sz="1800" i="1" dirty="0" smtClean="0">
              <a:solidFill>
                <a:schemeClr val="tx1"/>
              </a:solidFill>
            </a:endParaRPr>
          </a:p>
          <a:p>
            <a:pPr algn="l"/>
            <a:endParaRPr lang="en-US" sz="1800" i="1" dirty="0" smtClean="0">
              <a:solidFill>
                <a:schemeClr val="tx1"/>
              </a:solidFill>
            </a:endParaRPr>
          </a:p>
          <a:p>
            <a:pPr algn="l"/>
            <a:endParaRPr lang="en-US" sz="1800" i="1" dirty="0">
              <a:solidFill>
                <a:schemeClr val="tx1"/>
              </a:solidFill>
            </a:endParaRPr>
          </a:p>
          <a:p>
            <a:pPr algn="l"/>
            <a:r>
              <a:rPr lang="en-US" sz="1800" i="1" dirty="0" smtClean="0">
                <a:solidFill>
                  <a:schemeClr val="tx1"/>
                </a:solidFill>
              </a:rPr>
              <a:t>Why is this element important?</a:t>
            </a:r>
          </a:p>
        </p:txBody>
      </p:sp>
      <p:sp>
        <p:nvSpPr>
          <p:cNvPr id="4" name="TextBox 3"/>
          <p:cNvSpPr txBox="1"/>
          <p:nvPr/>
        </p:nvSpPr>
        <p:spPr>
          <a:xfrm>
            <a:off x="1039168" y="3824332"/>
            <a:ext cx="1632812" cy="1929246"/>
          </a:xfrm>
          <a:prstGeom prst="rect">
            <a:avLst/>
          </a:prstGeom>
          <a:solidFill>
            <a:srgbClr val="00B050">
              <a:alpha val="74902"/>
            </a:srgbClr>
          </a:solidFill>
        </p:spPr>
        <p:txBody>
          <a:bodyPr wrap="square" rtlCol="0">
            <a:spAutoFit/>
          </a:bodyPr>
          <a:lstStyle/>
          <a:p>
            <a:r>
              <a:rPr lang="en-US" sz="1600" dirty="0" smtClean="0">
                <a:solidFill>
                  <a:sysClr val="windowText" lastClr="000000"/>
                </a:solidFill>
              </a:rPr>
              <a:t>Continuous Improvement: current  performance and trend analysis</a:t>
            </a:r>
          </a:p>
          <a:p>
            <a:r>
              <a:rPr lang="en-US" sz="1600" dirty="0" smtClean="0">
                <a:solidFill>
                  <a:sysClr val="windowText" lastClr="000000"/>
                </a:solidFill>
              </a:rPr>
              <a:t> Safety Performance Metrics</a:t>
            </a:r>
            <a:endParaRPr lang="en-US" sz="1600" dirty="0">
              <a:solidFill>
                <a:sysClr val="windowText" lastClr="000000"/>
              </a:solidFill>
            </a:endParaRPr>
          </a:p>
        </p:txBody>
      </p:sp>
      <p:sp>
        <p:nvSpPr>
          <p:cNvPr id="5" name="TextBox 4"/>
          <p:cNvSpPr txBox="1"/>
          <p:nvPr/>
        </p:nvSpPr>
        <p:spPr>
          <a:xfrm>
            <a:off x="2772191" y="3821123"/>
            <a:ext cx="1810604" cy="2143472"/>
          </a:xfrm>
          <a:prstGeom prst="rect">
            <a:avLst/>
          </a:prstGeom>
          <a:solidFill>
            <a:srgbClr val="00B050">
              <a:alpha val="74902"/>
            </a:srgbClr>
          </a:solidFill>
        </p:spPr>
        <p:txBody>
          <a:bodyPr wrap="square" rtlCol="0">
            <a:spAutoFit/>
          </a:bodyPr>
          <a:lstStyle/>
          <a:p>
            <a:r>
              <a:rPr lang="en-US" sz="1600" dirty="0" smtClean="0">
                <a:solidFill>
                  <a:sysClr val="windowText" lastClr="000000"/>
                </a:solidFill>
              </a:rPr>
              <a:t>Walk the talk - Field presence of leadership drives accountability and ensures compliance with expectations</a:t>
            </a:r>
          </a:p>
          <a:p>
            <a:r>
              <a:rPr lang="en-US" sz="1600" dirty="0" smtClean="0">
                <a:solidFill>
                  <a:sysClr val="windowText" lastClr="000000"/>
                </a:solidFill>
              </a:rPr>
              <a:t> Leadership Tours and Field Inspections</a:t>
            </a:r>
            <a:endParaRPr lang="en-US" sz="1600" dirty="0">
              <a:solidFill>
                <a:sysClr val="windowText" lastClr="000000"/>
              </a:solidFill>
            </a:endParaRPr>
          </a:p>
        </p:txBody>
      </p:sp>
      <p:sp>
        <p:nvSpPr>
          <p:cNvPr id="6" name="TextBox 5"/>
          <p:cNvSpPr txBox="1"/>
          <p:nvPr/>
        </p:nvSpPr>
        <p:spPr>
          <a:xfrm>
            <a:off x="4683006" y="3483788"/>
            <a:ext cx="1632812" cy="2480807"/>
          </a:xfrm>
          <a:prstGeom prst="rect">
            <a:avLst/>
          </a:prstGeom>
          <a:solidFill>
            <a:srgbClr val="00B050">
              <a:alpha val="74902"/>
            </a:srgbClr>
          </a:solidFill>
        </p:spPr>
        <p:txBody>
          <a:bodyPr wrap="square" rtlCol="0">
            <a:spAutoFit/>
          </a:bodyPr>
          <a:lstStyle/>
          <a:p>
            <a:r>
              <a:rPr lang="en-US" sz="1600" dirty="0" smtClean="0">
                <a:solidFill>
                  <a:sysClr val="windowText" lastClr="000000"/>
                </a:solidFill>
              </a:rPr>
              <a:t>What gets measured gets achieved </a:t>
            </a:r>
          </a:p>
          <a:p>
            <a:r>
              <a:rPr lang="en-US" sz="1600" dirty="0" smtClean="0">
                <a:solidFill>
                  <a:sysClr val="windowText" lastClr="000000"/>
                </a:solidFill>
              </a:rPr>
              <a:t>Stewarding completion of action items and planned activities</a:t>
            </a:r>
          </a:p>
          <a:p>
            <a:r>
              <a:rPr lang="en-US" sz="1600" dirty="0" smtClean="0">
                <a:solidFill>
                  <a:sysClr val="windowText" lastClr="000000"/>
                </a:solidFill>
              </a:rPr>
              <a:t>Identify where additional support may be required</a:t>
            </a:r>
            <a:endParaRPr lang="en-US" sz="1600" dirty="0">
              <a:solidFill>
                <a:sysClr val="windowText" lastClr="000000"/>
              </a:solidFill>
            </a:endParaRPr>
          </a:p>
        </p:txBody>
      </p:sp>
      <p:sp>
        <p:nvSpPr>
          <p:cNvPr id="7" name="TextBox 6"/>
          <p:cNvSpPr txBox="1"/>
          <p:nvPr/>
        </p:nvSpPr>
        <p:spPr>
          <a:xfrm>
            <a:off x="6416029" y="3483787"/>
            <a:ext cx="1632812" cy="2480807"/>
          </a:xfrm>
          <a:prstGeom prst="rect">
            <a:avLst/>
          </a:prstGeom>
          <a:solidFill>
            <a:srgbClr val="00B050">
              <a:alpha val="74902"/>
            </a:srgbClr>
          </a:solidFill>
        </p:spPr>
        <p:txBody>
          <a:bodyPr wrap="square" rtlCol="0">
            <a:spAutoFit/>
          </a:bodyPr>
          <a:lstStyle/>
          <a:p>
            <a:r>
              <a:rPr lang="en-US" sz="1600" dirty="0" smtClean="0">
                <a:solidFill>
                  <a:sysClr val="windowText" lastClr="000000"/>
                </a:solidFill>
              </a:rPr>
              <a:t>What gets measured gets achieved</a:t>
            </a:r>
          </a:p>
          <a:p>
            <a:r>
              <a:rPr lang="en-US" sz="1600" dirty="0" smtClean="0">
                <a:solidFill>
                  <a:sysClr val="windowText" lastClr="000000"/>
                </a:solidFill>
              </a:rPr>
              <a:t>Stewarding results of management system results</a:t>
            </a:r>
          </a:p>
          <a:p>
            <a:r>
              <a:rPr lang="en-US" sz="1600" dirty="0" smtClean="0">
                <a:solidFill>
                  <a:sysClr val="windowText" lastClr="000000"/>
                </a:solidFill>
              </a:rPr>
              <a:t>Identify </a:t>
            </a:r>
            <a:r>
              <a:rPr lang="en-US" sz="1600" dirty="0">
                <a:solidFill>
                  <a:sysClr val="windowText" lastClr="000000"/>
                </a:solidFill>
              </a:rPr>
              <a:t>where additional </a:t>
            </a:r>
            <a:r>
              <a:rPr lang="en-US" sz="1600" dirty="0" smtClean="0">
                <a:solidFill>
                  <a:sysClr val="windowText" lastClr="000000"/>
                </a:solidFill>
              </a:rPr>
              <a:t>support </a:t>
            </a:r>
            <a:r>
              <a:rPr lang="en-US" sz="1600" dirty="0">
                <a:solidFill>
                  <a:sysClr val="windowText" lastClr="000000"/>
                </a:solidFill>
              </a:rPr>
              <a:t>may be </a:t>
            </a:r>
            <a:r>
              <a:rPr lang="en-US" sz="1600" dirty="0" smtClean="0">
                <a:solidFill>
                  <a:sysClr val="windowText" lastClr="000000"/>
                </a:solidFill>
              </a:rPr>
              <a:t>required</a:t>
            </a:r>
            <a:endParaRPr lang="en-US" sz="1600" dirty="0">
              <a:solidFill>
                <a:sysClr val="windowText" lastClr="000000"/>
              </a:solidFill>
            </a:endParaRPr>
          </a:p>
        </p:txBody>
      </p:sp>
    </p:spTree>
    <p:extLst>
      <p:ext uri="{BB962C8B-B14F-4D97-AF65-F5344CB8AC3E}">
        <p14:creationId xmlns:p14="http://schemas.microsoft.com/office/powerpoint/2010/main" val="28138758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extLst/>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OIMS Element 11 (APEGA Element 6)</a:t>
            </a:r>
          </a:p>
        </p:txBody>
      </p:sp>
      <p:sp>
        <p:nvSpPr>
          <p:cNvPr id="2" name="TextBox 1"/>
          <p:cNvSpPr txBox="1"/>
          <p:nvPr/>
        </p:nvSpPr>
        <p:spPr>
          <a:xfrm>
            <a:off x="474214" y="1442928"/>
            <a:ext cx="8354476" cy="5415072"/>
          </a:xfrm>
          <a:prstGeom prst="rect">
            <a:avLst/>
          </a:prstGeom>
          <a:noFill/>
        </p:spPr>
        <p:txBody>
          <a:bodyPr wrap="square" rtlCol="0">
            <a:spAutoFit/>
          </a:bodyPr>
          <a:lstStyle/>
          <a:p>
            <a:pPr algn="l"/>
            <a:r>
              <a:rPr lang="en-US" dirty="0" smtClean="0">
                <a:solidFill>
                  <a:schemeClr val="tx1"/>
                </a:solidFill>
              </a:rPr>
              <a:t>Operations integrity </a:t>
            </a:r>
            <a:r>
              <a:rPr lang="en-US" dirty="0">
                <a:solidFill>
                  <a:schemeClr val="tx1"/>
                </a:solidFill>
              </a:rPr>
              <a:t>assessment </a:t>
            </a:r>
            <a:r>
              <a:rPr lang="en-US" dirty="0" smtClean="0">
                <a:solidFill>
                  <a:schemeClr val="tx1"/>
                </a:solidFill>
              </a:rPr>
              <a:t>and improvement</a:t>
            </a:r>
            <a:endParaRPr lang="en-US" dirty="0">
              <a:solidFill>
                <a:schemeClr val="tx1"/>
              </a:solidFill>
            </a:endParaRPr>
          </a:p>
          <a:p>
            <a:pPr marL="342900" indent="-342900" algn="l">
              <a:buFont typeface="Arial" panose="020B0604020202020204" pitchFamily="34" charset="0"/>
              <a:buChar char="•"/>
            </a:pPr>
            <a:r>
              <a:rPr lang="en-US" b="0" dirty="0">
                <a:solidFill>
                  <a:schemeClr val="tx1"/>
                </a:solidFill>
              </a:rPr>
              <a:t>Assessment of the degree to </a:t>
            </a:r>
            <a:r>
              <a:rPr lang="en-US" b="0" dirty="0" smtClean="0">
                <a:solidFill>
                  <a:schemeClr val="tx1"/>
                </a:solidFill>
              </a:rPr>
              <a:t>which expectations </a:t>
            </a:r>
            <a:r>
              <a:rPr lang="en-US" b="0" dirty="0">
                <a:solidFill>
                  <a:schemeClr val="tx1"/>
                </a:solidFill>
              </a:rPr>
              <a:t>are met is essential to </a:t>
            </a:r>
            <a:r>
              <a:rPr lang="en-US" b="0" dirty="0" smtClean="0">
                <a:solidFill>
                  <a:schemeClr val="tx1"/>
                </a:solidFill>
              </a:rPr>
              <a:t>improve Operations </a:t>
            </a:r>
            <a:r>
              <a:rPr lang="en-US" b="0" dirty="0">
                <a:solidFill>
                  <a:schemeClr val="tx1"/>
                </a:solidFill>
              </a:rPr>
              <a:t>Integrity </a:t>
            </a:r>
            <a:r>
              <a:rPr lang="en-US" b="0" dirty="0" smtClean="0">
                <a:solidFill>
                  <a:schemeClr val="tx1"/>
                </a:solidFill>
              </a:rPr>
              <a:t>and maintain </a:t>
            </a:r>
            <a:r>
              <a:rPr lang="en-US" b="0" dirty="0">
                <a:solidFill>
                  <a:schemeClr val="tx1"/>
                </a:solidFill>
              </a:rPr>
              <a:t>accountability.</a:t>
            </a:r>
          </a:p>
          <a:p>
            <a:r>
              <a:rPr lang="en-US" b="0" i="1" dirty="0">
                <a:solidFill>
                  <a:schemeClr val="tx1"/>
                </a:solidFill>
              </a:rPr>
              <a:t>“What get measured gets managed” – Peter </a:t>
            </a:r>
            <a:r>
              <a:rPr lang="en-US" b="0" i="1" dirty="0" smtClean="0">
                <a:solidFill>
                  <a:schemeClr val="tx1"/>
                </a:solidFill>
              </a:rPr>
              <a:t>Drucker</a:t>
            </a:r>
          </a:p>
          <a:p>
            <a:pPr algn="l"/>
            <a:endParaRPr lang="en-US" sz="1800" i="1" dirty="0" smtClean="0">
              <a:solidFill>
                <a:schemeClr val="tx1"/>
              </a:solidFill>
            </a:endParaRPr>
          </a:p>
          <a:p>
            <a:pPr algn="l"/>
            <a:r>
              <a:rPr lang="en-US" sz="1800" i="1" dirty="0" smtClean="0">
                <a:solidFill>
                  <a:schemeClr val="tx1"/>
                </a:solidFill>
              </a:rPr>
              <a:t>How do you think an </a:t>
            </a:r>
            <a:r>
              <a:rPr lang="en-US" sz="1800" i="1" dirty="0">
                <a:solidFill>
                  <a:schemeClr val="tx1"/>
                </a:solidFill>
              </a:rPr>
              <a:t>organization </a:t>
            </a:r>
            <a:r>
              <a:rPr lang="en-US" sz="1800" i="1" dirty="0" smtClean="0">
                <a:solidFill>
                  <a:schemeClr val="tx1"/>
                </a:solidFill>
              </a:rPr>
              <a:t>meet this objective?</a:t>
            </a:r>
          </a:p>
          <a:p>
            <a:pPr algn="l"/>
            <a:endParaRPr lang="en-US" sz="1800" i="1" dirty="0" smtClean="0">
              <a:solidFill>
                <a:schemeClr val="tx1"/>
              </a:solidFill>
            </a:endParaRPr>
          </a:p>
          <a:p>
            <a:pPr algn="l"/>
            <a:endParaRPr lang="en-US" sz="1800" i="1" dirty="0">
              <a:solidFill>
                <a:schemeClr val="tx1"/>
              </a:solidFill>
            </a:endParaRPr>
          </a:p>
          <a:p>
            <a:pPr algn="l"/>
            <a:endParaRPr lang="en-US" sz="1800" i="1" dirty="0" smtClean="0">
              <a:solidFill>
                <a:schemeClr val="tx1"/>
              </a:solidFill>
            </a:endParaRPr>
          </a:p>
          <a:p>
            <a:pPr algn="l"/>
            <a:endParaRPr lang="en-US" sz="1800" i="1" dirty="0" smtClean="0">
              <a:solidFill>
                <a:schemeClr val="tx1"/>
              </a:solidFill>
            </a:endParaRPr>
          </a:p>
          <a:p>
            <a:pPr algn="l"/>
            <a:r>
              <a:rPr lang="en-US" sz="1800" i="1" dirty="0" smtClean="0">
                <a:solidFill>
                  <a:schemeClr val="tx1"/>
                </a:solidFill>
              </a:rPr>
              <a:t>Why </a:t>
            </a:r>
            <a:r>
              <a:rPr lang="en-US" sz="1800" i="1" dirty="0">
                <a:solidFill>
                  <a:schemeClr val="tx1"/>
                </a:solidFill>
              </a:rPr>
              <a:t>is this element important</a:t>
            </a:r>
            <a:r>
              <a:rPr lang="en-US" sz="1800" i="1" dirty="0" smtClean="0">
                <a:solidFill>
                  <a:schemeClr val="tx1"/>
                </a:solidFill>
              </a:rPr>
              <a:t>?</a:t>
            </a:r>
          </a:p>
          <a:p>
            <a:pPr algn="l"/>
            <a:r>
              <a:rPr lang="en-US" i="1" dirty="0">
                <a:solidFill>
                  <a:schemeClr val="tx1"/>
                </a:solidFill>
              </a:rPr>
              <a:t>	</a:t>
            </a:r>
          </a:p>
          <a:p>
            <a:pPr algn="l"/>
            <a:endParaRPr lang="en-US" i="1" dirty="0" smtClean="0">
              <a:solidFill>
                <a:schemeClr val="tx1"/>
              </a:solidFill>
            </a:endParaRPr>
          </a:p>
        </p:txBody>
      </p:sp>
      <p:sp>
        <p:nvSpPr>
          <p:cNvPr id="4" name="TextBox 3"/>
          <p:cNvSpPr txBox="1"/>
          <p:nvPr/>
        </p:nvSpPr>
        <p:spPr>
          <a:xfrm>
            <a:off x="113269" y="4079445"/>
            <a:ext cx="1632812" cy="735009"/>
          </a:xfrm>
          <a:prstGeom prst="rect">
            <a:avLst/>
          </a:prstGeom>
          <a:solidFill>
            <a:srgbClr val="00B050">
              <a:alpha val="74902"/>
            </a:srgbClr>
          </a:solidFill>
        </p:spPr>
        <p:txBody>
          <a:bodyPr wrap="square" rtlCol="0">
            <a:spAutoFit/>
          </a:bodyPr>
          <a:lstStyle/>
          <a:p>
            <a:pPr algn="l">
              <a:spcBef>
                <a:spcPts val="200"/>
              </a:spcBef>
            </a:pPr>
            <a:r>
              <a:rPr lang="en-US" sz="1600" dirty="0" smtClean="0">
                <a:solidFill>
                  <a:sysClr val="windowText" lastClr="000000"/>
                </a:solidFill>
              </a:rPr>
              <a:t>Annual assessments of Managing System</a:t>
            </a:r>
          </a:p>
        </p:txBody>
      </p:sp>
      <p:sp>
        <p:nvSpPr>
          <p:cNvPr id="5" name="TextBox 4"/>
          <p:cNvSpPr txBox="1"/>
          <p:nvPr/>
        </p:nvSpPr>
        <p:spPr>
          <a:xfrm>
            <a:off x="1934647" y="4079445"/>
            <a:ext cx="1632812" cy="949234"/>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Stewardship of open follow-ups from previous assessments</a:t>
            </a:r>
            <a:endParaRPr lang="en-US" sz="1600" dirty="0">
              <a:solidFill>
                <a:sysClr val="windowText" lastClr="000000"/>
              </a:solidFill>
            </a:endParaRPr>
          </a:p>
        </p:txBody>
      </p:sp>
      <p:sp>
        <p:nvSpPr>
          <p:cNvPr id="6" name="TextBox 5"/>
          <p:cNvSpPr txBox="1"/>
          <p:nvPr/>
        </p:nvSpPr>
        <p:spPr>
          <a:xfrm>
            <a:off x="3756025" y="4079445"/>
            <a:ext cx="1632812" cy="735009"/>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Stewardship of field inspection completions</a:t>
            </a:r>
            <a:endParaRPr lang="en-US" sz="1600" dirty="0">
              <a:solidFill>
                <a:sysClr val="windowText" lastClr="000000"/>
              </a:solidFill>
            </a:endParaRPr>
          </a:p>
        </p:txBody>
      </p:sp>
      <p:sp>
        <p:nvSpPr>
          <p:cNvPr id="7" name="TextBox 6"/>
          <p:cNvSpPr txBox="1"/>
          <p:nvPr/>
        </p:nvSpPr>
        <p:spPr>
          <a:xfrm>
            <a:off x="5577403" y="4079445"/>
            <a:ext cx="1632812" cy="949234"/>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Management participation in other sites assessments</a:t>
            </a:r>
            <a:endParaRPr lang="en-US" sz="1600" dirty="0">
              <a:solidFill>
                <a:sysClr val="windowText" lastClr="000000"/>
              </a:solidFill>
            </a:endParaRPr>
          </a:p>
        </p:txBody>
      </p:sp>
      <p:sp>
        <p:nvSpPr>
          <p:cNvPr id="8" name="TextBox 7"/>
          <p:cNvSpPr txBox="1"/>
          <p:nvPr/>
        </p:nvSpPr>
        <p:spPr>
          <a:xfrm>
            <a:off x="7398782" y="4079445"/>
            <a:ext cx="1632812" cy="949234"/>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Review of progress on Risk Assessment recommendations</a:t>
            </a:r>
            <a:endParaRPr lang="en-US" sz="1600" dirty="0">
              <a:solidFill>
                <a:sysClr val="windowText" lastClr="000000"/>
              </a:solidFill>
            </a:endParaRPr>
          </a:p>
        </p:txBody>
      </p:sp>
    </p:spTree>
    <p:extLst>
      <p:ext uri="{BB962C8B-B14F-4D97-AF65-F5344CB8AC3E}">
        <p14:creationId xmlns:p14="http://schemas.microsoft.com/office/powerpoint/2010/main" val="559699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extLst/>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OIMS Element 7 (APEGA Element 4)</a:t>
            </a:r>
          </a:p>
        </p:txBody>
      </p:sp>
      <p:sp>
        <p:nvSpPr>
          <p:cNvPr id="2" name="TextBox 1"/>
          <p:cNvSpPr txBox="1"/>
          <p:nvPr/>
        </p:nvSpPr>
        <p:spPr>
          <a:xfrm>
            <a:off x="453894" y="1599003"/>
            <a:ext cx="8354476" cy="4666277"/>
          </a:xfrm>
          <a:prstGeom prst="rect">
            <a:avLst/>
          </a:prstGeom>
          <a:noFill/>
        </p:spPr>
        <p:txBody>
          <a:bodyPr wrap="square" rtlCol="0">
            <a:spAutoFit/>
          </a:bodyPr>
          <a:lstStyle/>
          <a:p>
            <a:pPr algn="l"/>
            <a:r>
              <a:rPr lang="en-US" dirty="0" smtClean="0">
                <a:solidFill>
                  <a:schemeClr val="tx1"/>
                </a:solidFill>
              </a:rPr>
              <a:t>Management of </a:t>
            </a:r>
            <a:r>
              <a:rPr lang="en-US" dirty="0">
                <a:solidFill>
                  <a:schemeClr val="tx1"/>
                </a:solidFill>
              </a:rPr>
              <a:t>change</a:t>
            </a:r>
          </a:p>
          <a:p>
            <a:pPr marL="342900" indent="-342900" algn="l">
              <a:buFont typeface="Arial" panose="020B0604020202020204" pitchFamily="34" charset="0"/>
              <a:buChar char="•"/>
            </a:pPr>
            <a:r>
              <a:rPr lang="en-US" b="0" dirty="0">
                <a:solidFill>
                  <a:schemeClr val="tx1"/>
                </a:solidFill>
              </a:rPr>
              <a:t>Changes in operations, procedures, </a:t>
            </a:r>
            <a:r>
              <a:rPr lang="en-US" b="0" dirty="0" smtClean="0">
                <a:solidFill>
                  <a:schemeClr val="tx1"/>
                </a:solidFill>
              </a:rPr>
              <a:t>site standards</a:t>
            </a:r>
            <a:r>
              <a:rPr lang="en-US" b="0" dirty="0">
                <a:solidFill>
                  <a:schemeClr val="tx1"/>
                </a:solidFill>
              </a:rPr>
              <a:t>, facilities, or organizations </a:t>
            </a:r>
            <a:r>
              <a:rPr lang="en-US" b="0" dirty="0" smtClean="0">
                <a:solidFill>
                  <a:schemeClr val="tx1"/>
                </a:solidFill>
              </a:rPr>
              <a:t>must be </a:t>
            </a:r>
            <a:r>
              <a:rPr lang="en-US" b="0" dirty="0">
                <a:solidFill>
                  <a:schemeClr val="tx1"/>
                </a:solidFill>
              </a:rPr>
              <a:t>evaluated and managed to ensure </a:t>
            </a:r>
            <a:r>
              <a:rPr lang="en-US" b="0" dirty="0" smtClean="0">
                <a:solidFill>
                  <a:schemeClr val="tx1"/>
                </a:solidFill>
              </a:rPr>
              <a:t>that Operations </a:t>
            </a:r>
            <a:r>
              <a:rPr lang="en-US" b="0" dirty="0">
                <a:solidFill>
                  <a:schemeClr val="tx1"/>
                </a:solidFill>
              </a:rPr>
              <a:t>Integrity risks arising from </a:t>
            </a:r>
            <a:r>
              <a:rPr lang="en-US" b="0" dirty="0" smtClean="0">
                <a:solidFill>
                  <a:schemeClr val="tx1"/>
                </a:solidFill>
              </a:rPr>
              <a:t>these changes </a:t>
            </a:r>
            <a:r>
              <a:rPr lang="en-US" b="0" dirty="0">
                <a:solidFill>
                  <a:schemeClr val="tx1"/>
                </a:solidFill>
              </a:rPr>
              <a:t>remain at an acceptable level</a:t>
            </a:r>
            <a:r>
              <a:rPr lang="en-US" b="0" dirty="0" smtClean="0">
                <a:solidFill>
                  <a:schemeClr val="tx1"/>
                </a:solidFill>
              </a:rPr>
              <a:t>.</a:t>
            </a:r>
          </a:p>
          <a:p>
            <a:pPr algn="l"/>
            <a:r>
              <a:rPr lang="en-US" sz="1800" i="1" dirty="0" smtClean="0">
                <a:solidFill>
                  <a:schemeClr val="tx1"/>
                </a:solidFill>
              </a:rPr>
              <a:t>What should be considered in order to properly managing changes?</a:t>
            </a:r>
          </a:p>
          <a:p>
            <a:pPr algn="l"/>
            <a:endParaRPr lang="en-US" sz="1800" i="1" dirty="0">
              <a:solidFill>
                <a:schemeClr val="tx1"/>
              </a:solidFill>
            </a:endParaRPr>
          </a:p>
          <a:p>
            <a:pPr algn="l"/>
            <a:endParaRPr lang="en-US" sz="1800" i="1" dirty="0" smtClean="0">
              <a:solidFill>
                <a:schemeClr val="tx1"/>
              </a:solidFill>
            </a:endParaRPr>
          </a:p>
          <a:p>
            <a:pPr algn="l"/>
            <a:endParaRPr lang="en-US" sz="1800" i="1" dirty="0">
              <a:solidFill>
                <a:schemeClr val="tx1"/>
              </a:solidFill>
            </a:endParaRPr>
          </a:p>
          <a:p>
            <a:pPr algn="l"/>
            <a:endParaRPr lang="en-US" sz="1800" i="1" dirty="0" smtClean="0">
              <a:solidFill>
                <a:schemeClr val="tx1"/>
              </a:solidFill>
            </a:endParaRPr>
          </a:p>
          <a:p>
            <a:pPr algn="l"/>
            <a:r>
              <a:rPr lang="en-US" sz="1800" i="1" dirty="0" smtClean="0">
                <a:solidFill>
                  <a:schemeClr val="tx1"/>
                </a:solidFill>
              </a:rPr>
              <a:t>Why is this element important?</a:t>
            </a:r>
          </a:p>
          <a:p>
            <a:pPr algn="l"/>
            <a:endParaRPr lang="en-US" i="1" dirty="0" smtClean="0">
              <a:solidFill>
                <a:schemeClr val="tx1"/>
              </a:solidFill>
            </a:endParaRPr>
          </a:p>
        </p:txBody>
      </p:sp>
      <p:sp>
        <p:nvSpPr>
          <p:cNvPr id="4" name="TextBox 3"/>
          <p:cNvSpPr txBox="1"/>
          <p:nvPr/>
        </p:nvSpPr>
        <p:spPr>
          <a:xfrm>
            <a:off x="111375" y="4114377"/>
            <a:ext cx="1632812" cy="735009"/>
          </a:xfrm>
          <a:prstGeom prst="rect">
            <a:avLst/>
          </a:prstGeom>
          <a:solidFill>
            <a:srgbClr val="00B050">
              <a:alpha val="74902"/>
            </a:srgbClr>
          </a:solidFill>
        </p:spPr>
        <p:txBody>
          <a:bodyPr wrap="square" rtlCol="0">
            <a:spAutoFit/>
          </a:bodyPr>
          <a:lstStyle/>
          <a:p>
            <a:pPr algn="l">
              <a:spcBef>
                <a:spcPts val="200"/>
              </a:spcBef>
            </a:pPr>
            <a:r>
              <a:rPr lang="en-US" sz="1600" dirty="0" smtClean="0">
                <a:solidFill>
                  <a:sysClr val="windowText" lastClr="000000"/>
                </a:solidFill>
              </a:rPr>
              <a:t>Proper authority level defined to approve change</a:t>
            </a:r>
          </a:p>
        </p:txBody>
      </p:sp>
      <p:sp>
        <p:nvSpPr>
          <p:cNvPr id="5" name="TextBox 4"/>
          <p:cNvSpPr txBox="1"/>
          <p:nvPr/>
        </p:nvSpPr>
        <p:spPr>
          <a:xfrm>
            <a:off x="1938769" y="4114377"/>
            <a:ext cx="1632812" cy="735009"/>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Risk of change properly assessed</a:t>
            </a:r>
            <a:endParaRPr lang="en-US" sz="1600" dirty="0">
              <a:solidFill>
                <a:sysClr val="windowText" lastClr="000000"/>
              </a:solidFill>
            </a:endParaRPr>
          </a:p>
        </p:txBody>
      </p:sp>
      <p:sp>
        <p:nvSpPr>
          <p:cNvPr id="6" name="TextBox 5"/>
          <p:cNvSpPr txBox="1"/>
          <p:nvPr/>
        </p:nvSpPr>
        <p:spPr>
          <a:xfrm>
            <a:off x="3723300" y="4114377"/>
            <a:ext cx="1632812" cy="735009"/>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Standards and Regulations that apply</a:t>
            </a:r>
            <a:endParaRPr lang="en-US" sz="1600" dirty="0">
              <a:solidFill>
                <a:sysClr val="windowText" lastClr="000000"/>
              </a:solidFill>
            </a:endParaRPr>
          </a:p>
        </p:txBody>
      </p:sp>
      <p:sp>
        <p:nvSpPr>
          <p:cNvPr id="7" name="TextBox 6"/>
          <p:cNvSpPr txBox="1"/>
          <p:nvPr/>
        </p:nvSpPr>
        <p:spPr>
          <a:xfrm>
            <a:off x="5550694" y="4114377"/>
            <a:ext cx="1632812" cy="735009"/>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Communication and training plan defined</a:t>
            </a:r>
            <a:endParaRPr lang="en-US" sz="1600" dirty="0">
              <a:solidFill>
                <a:sysClr val="windowText" lastClr="000000"/>
              </a:solidFill>
            </a:endParaRPr>
          </a:p>
        </p:txBody>
      </p:sp>
      <p:sp>
        <p:nvSpPr>
          <p:cNvPr id="8" name="TextBox 7"/>
          <p:cNvSpPr txBox="1"/>
          <p:nvPr/>
        </p:nvSpPr>
        <p:spPr>
          <a:xfrm>
            <a:off x="7354025" y="4007264"/>
            <a:ext cx="1632812" cy="949234"/>
          </a:xfrm>
          <a:prstGeom prst="rect">
            <a:avLst/>
          </a:prstGeom>
          <a:solidFill>
            <a:srgbClr val="00B050">
              <a:alpha val="74902"/>
            </a:srgbClr>
          </a:solidFill>
        </p:spPr>
        <p:txBody>
          <a:bodyPr wrap="square" rtlCol="0">
            <a:spAutoFit/>
          </a:bodyPr>
          <a:lstStyle/>
          <a:p>
            <a:pPr>
              <a:spcBef>
                <a:spcPts val="200"/>
              </a:spcBef>
            </a:pPr>
            <a:r>
              <a:rPr lang="en-US" sz="1600" dirty="0" smtClean="0">
                <a:solidFill>
                  <a:sysClr val="windowText" lastClr="000000"/>
                </a:solidFill>
              </a:rPr>
              <a:t>Timeline of change – temporary or permanent</a:t>
            </a:r>
            <a:endParaRPr lang="en-US" sz="1600" dirty="0">
              <a:solidFill>
                <a:sysClr val="windowText" lastClr="000000"/>
              </a:solidFill>
            </a:endParaRPr>
          </a:p>
        </p:txBody>
      </p:sp>
    </p:spTree>
    <p:extLst>
      <p:ext uri="{BB962C8B-B14F-4D97-AF65-F5344CB8AC3E}">
        <p14:creationId xmlns:p14="http://schemas.microsoft.com/office/powerpoint/2010/main" val="17863346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874" name="Rectangle 2"/>
          <p:cNvSpPr>
            <a:spLocks noGrp="1" noChangeArrowheads="1"/>
          </p:cNvSpPr>
          <p:nvPr>
            <p:ph type="title"/>
          </p:nvPr>
        </p:nvSpPr>
        <p:spPr>
          <a:extLst/>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OIMS Element 9 (APEGA Element 5)</a:t>
            </a:r>
          </a:p>
        </p:txBody>
      </p:sp>
      <p:sp>
        <p:nvSpPr>
          <p:cNvPr id="2" name="TextBox 1"/>
          <p:cNvSpPr txBox="1"/>
          <p:nvPr/>
        </p:nvSpPr>
        <p:spPr>
          <a:xfrm>
            <a:off x="474214" y="1472937"/>
            <a:ext cx="8354476" cy="4550028"/>
          </a:xfrm>
          <a:prstGeom prst="rect">
            <a:avLst/>
          </a:prstGeom>
          <a:noFill/>
        </p:spPr>
        <p:txBody>
          <a:bodyPr wrap="square" rtlCol="0">
            <a:spAutoFit/>
          </a:bodyPr>
          <a:lstStyle/>
          <a:p>
            <a:pPr algn="l"/>
            <a:r>
              <a:rPr lang="en-US" dirty="0" smtClean="0">
                <a:solidFill>
                  <a:schemeClr val="tx1"/>
                </a:solidFill>
              </a:rPr>
              <a:t>Incident investigation </a:t>
            </a:r>
            <a:r>
              <a:rPr lang="en-US" dirty="0">
                <a:solidFill>
                  <a:schemeClr val="tx1"/>
                </a:solidFill>
              </a:rPr>
              <a:t>and analysis</a:t>
            </a:r>
          </a:p>
          <a:p>
            <a:pPr marL="342900" indent="-342900" algn="l">
              <a:buFont typeface="Arial" panose="020B0604020202020204" pitchFamily="34" charset="0"/>
              <a:buChar char="•"/>
            </a:pPr>
            <a:r>
              <a:rPr lang="en-US" b="0" dirty="0">
                <a:solidFill>
                  <a:schemeClr val="tx1"/>
                </a:solidFill>
              </a:rPr>
              <a:t>Effective incident investigation, </a:t>
            </a:r>
            <a:r>
              <a:rPr lang="en-US" b="0" dirty="0" smtClean="0">
                <a:solidFill>
                  <a:schemeClr val="tx1"/>
                </a:solidFill>
              </a:rPr>
              <a:t>reporting and </a:t>
            </a:r>
            <a:r>
              <a:rPr lang="en-US" b="0" dirty="0">
                <a:solidFill>
                  <a:schemeClr val="tx1"/>
                </a:solidFill>
              </a:rPr>
              <a:t>follow-up are necessary to </a:t>
            </a:r>
            <a:r>
              <a:rPr lang="en-US" b="0" dirty="0" smtClean="0">
                <a:solidFill>
                  <a:schemeClr val="tx1"/>
                </a:solidFill>
              </a:rPr>
              <a:t>achieve Operations </a:t>
            </a:r>
            <a:r>
              <a:rPr lang="en-US" b="0" dirty="0">
                <a:solidFill>
                  <a:schemeClr val="tx1"/>
                </a:solidFill>
              </a:rPr>
              <a:t>Integrity. </a:t>
            </a:r>
            <a:endParaRPr lang="en-US" b="0" dirty="0" smtClean="0">
              <a:solidFill>
                <a:schemeClr val="tx1"/>
              </a:solidFill>
            </a:endParaRPr>
          </a:p>
          <a:p>
            <a:pPr marL="342900" indent="-342900" algn="l">
              <a:buFont typeface="Arial" panose="020B0604020202020204" pitchFamily="34" charset="0"/>
              <a:buChar char="•"/>
            </a:pPr>
            <a:r>
              <a:rPr lang="en-US" b="0" dirty="0" smtClean="0">
                <a:solidFill>
                  <a:schemeClr val="tx1"/>
                </a:solidFill>
              </a:rPr>
              <a:t>Proper investigations provide the opportunity </a:t>
            </a:r>
            <a:r>
              <a:rPr lang="en-US" b="0" dirty="0">
                <a:solidFill>
                  <a:schemeClr val="tx1"/>
                </a:solidFill>
              </a:rPr>
              <a:t>to learn from </a:t>
            </a:r>
            <a:r>
              <a:rPr lang="en-US" b="0" dirty="0" smtClean="0">
                <a:solidFill>
                  <a:schemeClr val="tx1"/>
                </a:solidFill>
              </a:rPr>
              <a:t>reported incidents </a:t>
            </a:r>
            <a:r>
              <a:rPr lang="en-US" b="0" dirty="0">
                <a:solidFill>
                  <a:schemeClr val="tx1"/>
                </a:solidFill>
              </a:rPr>
              <a:t>and to use the information to </a:t>
            </a:r>
            <a:r>
              <a:rPr lang="en-US" b="0" dirty="0" smtClean="0">
                <a:solidFill>
                  <a:schemeClr val="tx1"/>
                </a:solidFill>
              </a:rPr>
              <a:t>take corrective </a:t>
            </a:r>
            <a:r>
              <a:rPr lang="en-US" b="0" dirty="0">
                <a:solidFill>
                  <a:schemeClr val="tx1"/>
                </a:solidFill>
              </a:rPr>
              <a:t>action and </a:t>
            </a:r>
            <a:r>
              <a:rPr lang="en-US" b="0" dirty="0" smtClean="0">
                <a:solidFill>
                  <a:schemeClr val="tx1"/>
                </a:solidFill>
              </a:rPr>
              <a:t>prevent recurrence.</a:t>
            </a:r>
          </a:p>
          <a:p>
            <a:r>
              <a:rPr lang="en-US" i="1" dirty="0" smtClean="0">
                <a:solidFill>
                  <a:schemeClr val="tx1"/>
                </a:solidFill>
              </a:rPr>
              <a:t>Why </a:t>
            </a:r>
            <a:r>
              <a:rPr lang="en-US" i="1" dirty="0">
                <a:solidFill>
                  <a:schemeClr val="tx1"/>
                </a:solidFill>
              </a:rPr>
              <a:t>is </a:t>
            </a:r>
            <a:r>
              <a:rPr lang="en-US" i="1" dirty="0" smtClean="0">
                <a:solidFill>
                  <a:schemeClr val="tx1"/>
                </a:solidFill>
              </a:rPr>
              <a:t>this element important?</a:t>
            </a:r>
            <a:endParaRPr lang="en-US" i="1" dirty="0">
              <a:solidFill>
                <a:schemeClr val="tx1"/>
              </a:solidFill>
            </a:endParaRPr>
          </a:p>
          <a:p>
            <a:pPr algn="l"/>
            <a:r>
              <a:rPr lang="en-US" b="0" dirty="0">
                <a:solidFill>
                  <a:schemeClr val="tx1"/>
                </a:solidFill>
              </a:rPr>
              <a:t>Proper investigations provide the </a:t>
            </a:r>
            <a:r>
              <a:rPr lang="en-US" b="0" u="sng" dirty="0">
                <a:solidFill>
                  <a:schemeClr val="tx1"/>
                </a:solidFill>
              </a:rPr>
              <a:t>opportunity to learn </a:t>
            </a:r>
            <a:r>
              <a:rPr lang="en-US" b="0" dirty="0">
                <a:solidFill>
                  <a:schemeClr val="tx1"/>
                </a:solidFill>
              </a:rPr>
              <a:t>from reported incidents and to use the information to take corrective action and </a:t>
            </a:r>
            <a:r>
              <a:rPr lang="en-US" b="0" u="sng" dirty="0">
                <a:solidFill>
                  <a:schemeClr val="tx1"/>
                </a:solidFill>
              </a:rPr>
              <a:t>prevent </a:t>
            </a:r>
            <a:r>
              <a:rPr lang="en-US" b="0" u="sng" dirty="0" err="1" smtClean="0">
                <a:solidFill>
                  <a:schemeClr val="tx1"/>
                </a:solidFill>
              </a:rPr>
              <a:t>reocurrence</a:t>
            </a:r>
            <a:r>
              <a:rPr lang="en-US" b="0" u="sng" dirty="0">
                <a:solidFill>
                  <a:schemeClr val="tx1"/>
                </a:solidFill>
              </a:rPr>
              <a:t>.</a:t>
            </a:r>
          </a:p>
          <a:p>
            <a:pPr algn="l"/>
            <a:endParaRPr lang="en-US" i="1" dirty="0" smtClean="0">
              <a:solidFill>
                <a:schemeClr val="tx1"/>
              </a:solidFill>
            </a:endParaRPr>
          </a:p>
        </p:txBody>
      </p:sp>
      <p:sp>
        <p:nvSpPr>
          <p:cNvPr id="4" name="Rectangle 5"/>
          <p:cNvSpPr>
            <a:spLocks noChangeArrowheads="1"/>
          </p:cNvSpPr>
          <p:nvPr/>
        </p:nvSpPr>
        <p:spPr bwMode="auto">
          <a:xfrm>
            <a:off x="609600" y="6018044"/>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00000"/>
              </a:lnSpc>
              <a:spcBef>
                <a:spcPct val="0"/>
              </a:spcBef>
              <a:buClrTx/>
              <a:buFontTx/>
              <a:buNone/>
            </a:pPr>
            <a:r>
              <a:rPr lang="en-US" sz="1800" b="0" dirty="0">
                <a:solidFill>
                  <a:srgbClr val="000000"/>
                </a:solidFill>
                <a:latin typeface="Arial" charset="0"/>
                <a:cs typeface="Arial" charset="0"/>
              </a:rPr>
              <a:t>"Those that fail to learn from history, are doomed to repeat it." </a:t>
            </a:r>
            <a:r>
              <a:rPr lang="en-US" sz="1400" b="0" u="sng" dirty="0">
                <a:solidFill>
                  <a:srgbClr val="333399"/>
                </a:solidFill>
                <a:latin typeface="Arial" charset="0"/>
                <a:cs typeface="Arial" charset="0"/>
              </a:rPr>
              <a:t>Winston S. Churchill</a:t>
            </a:r>
            <a:r>
              <a:rPr lang="en-US" sz="1400" b="0" dirty="0">
                <a:solidFill>
                  <a:srgbClr val="333399"/>
                </a:solidFill>
                <a:latin typeface="Arial" charset="0"/>
                <a:cs typeface="Arial" charset="0"/>
              </a:rPr>
              <a:t> </a:t>
            </a:r>
            <a:endParaRPr lang="en-CA" sz="1800" b="0" dirty="0">
              <a:solidFill>
                <a:srgbClr val="333399"/>
              </a:solidFill>
              <a:latin typeface="Arial" charset="0"/>
              <a:cs typeface="Arial" charset="0"/>
            </a:endParaRPr>
          </a:p>
        </p:txBody>
      </p:sp>
    </p:spTree>
    <p:extLst>
      <p:ext uri="{BB962C8B-B14F-4D97-AF65-F5344CB8AC3E}">
        <p14:creationId xmlns:p14="http://schemas.microsoft.com/office/powerpoint/2010/main" val="14670128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arn(inVertic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a:extLst/>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Summary</a:t>
            </a:r>
          </a:p>
        </p:txBody>
      </p:sp>
      <p:sp>
        <p:nvSpPr>
          <p:cNvPr id="29699" name="Rectangle 7"/>
          <p:cNvSpPr>
            <a:spLocks noGrp="1" noChangeArrowheads="1"/>
          </p:cNvSpPr>
          <p:nvPr>
            <p:ph type="body" sz="quarter" idx="10"/>
          </p:nvPr>
        </p:nvSpPr>
        <p:spPr>
          <a:xfrm>
            <a:off x="228600" y="1397000"/>
            <a:ext cx="8458200" cy="4775200"/>
          </a:xfrm>
        </p:spPr>
        <p:txBody>
          <a:bodyPr/>
          <a:lstStyle/>
          <a:p>
            <a:pPr eaLnBrk="1" hangingPunct="1"/>
            <a:r>
              <a:rPr lang="en-US" sz="2400" dirty="0"/>
              <a:t>Effective risk management </a:t>
            </a:r>
            <a:r>
              <a:rPr lang="en-US" sz="2400" dirty="0" smtClean="0"/>
              <a:t>requires:</a:t>
            </a:r>
          </a:p>
          <a:p>
            <a:pPr lvl="1" eaLnBrk="1" hangingPunct="1"/>
            <a:r>
              <a:rPr lang="en-US" sz="2000" dirty="0"/>
              <a:t>Strong leadership to ensure objectives are being met</a:t>
            </a:r>
          </a:p>
          <a:p>
            <a:pPr lvl="1" eaLnBrk="1" hangingPunct="1"/>
            <a:r>
              <a:rPr lang="en-US" sz="2000" dirty="0" smtClean="0"/>
              <a:t>Robust Managing System that is effective – including a way to measure effectiveness of the Managing System and its elements</a:t>
            </a:r>
          </a:p>
          <a:p>
            <a:pPr lvl="1" eaLnBrk="1" hangingPunct="1"/>
            <a:r>
              <a:rPr lang="en-US" sz="2000" dirty="0" smtClean="0"/>
              <a:t>A comprehensive risk </a:t>
            </a:r>
            <a:r>
              <a:rPr lang="en-US" sz="2000" dirty="0"/>
              <a:t>assessment process </a:t>
            </a:r>
            <a:r>
              <a:rPr lang="en-US" sz="2000" dirty="0" smtClean="0"/>
              <a:t>that provides guidance for </a:t>
            </a:r>
            <a:r>
              <a:rPr lang="en-US" sz="2000" dirty="0"/>
              <a:t>informed </a:t>
            </a:r>
            <a:r>
              <a:rPr lang="en-US" sz="2000" dirty="0" smtClean="0"/>
              <a:t>decision-making</a:t>
            </a:r>
          </a:p>
          <a:p>
            <a:pPr lvl="1" eaLnBrk="1" hangingPunct="1"/>
            <a:r>
              <a:rPr lang="en-US" sz="2000" dirty="0" smtClean="0"/>
              <a:t>Detailed investigation process to ensure failures are understood and solutions are effective to prevent reoccurrences</a:t>
            </a:r>
          </a:p>
          <a:p>
            <a:pPr lvl="1" eaLnBrk="1" hangingPunct="1"/>
            <a:endParaRPr lang="en-US" sz="1200" dirty="0" smtClean="0"/>
          </a:p>
          <a:p>
            <a:pPr eaLnBrk="1" hangingPunct="1"/>
            <a:r>
              <a:rPr lang="en-US" sz="2400" dirty="0" smtClean="0"/>
              <a:t>Corporate guidance encourages risk prioritization and cost effective allocation of resources, but will stop short of defining a “line in the sand” for acceptable risk</a:t>
            </a:r>
          </a:p>
          <a:p>
            <a:pPr eaLnBrk="1" hangingPunct="1"/>
            <a:endParaRPr lang="en-US" sz="1200" dirty="0" smtClean="0"/>
          </a:p>
          <a:p>
            <a:pPr eaLnBrk="1" hangingPunct="1"/>
            <a:r>
              <a:rPr lang="en-US" sz="2400" dirty="0" smtClean="0"/>
              <a:t>Times are changing....the bar is getting higher, and risk tolerance is getting lower</a:t>
            </a:r>
          </a:p>
          <a:p>
            <a:pPr eaLnBrk="1" hangingPunct="1"/>
            <a:endParaRPr lang="en-US" sz="2400" dirty="0" smtClean="0"/>
          </a:p>
        </p:txBody>
      </p:sp>
      <p:sp>
        <p:nvSpPr>
          <p:cNvPr id="1077253" name="Text Box 5"/>
          <p:cNvSpPr txBox="1">
            <a:spLocks noChangeArrowheads="1"/>
          </p:cNvSpPr>
          <p:nvPr/>
        </p:nvSpPr>
        <p:spPr bwMode="auto">
          <a:xfrm>
            <a:off x="0" y="5973763"/>
            <a:ext cx="804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03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buFont typeface="Arial" charset="0"/>
              <a:buNone/>
              <a:defRPr/>
            </a:pPr>
            <a:endParaRPr lang="en-US" sz="6000">
              <a:solidFill>
                <a:srgbClr val="FFCC00"/>
              </a:solidFill>
              <a:effectLst>
                <a:outerShdw blurRad="38100" dist="38100" dir="2700000" algn="tl">
                  <a:srgbClr val="C0C0C0"/>
                </a:outerShdw>
              </a:effectLst>
              <a:latin typeface="Arial Black" pitchFamily="34" charset="0"/>
            </a:endParaRPr>
          </a:p>
        </p:txBody>
      </p:sp>
    </p:spTree>
    <p:extLst>
      <p:ext uri="{BB962C8B-B14F-4D97-AF65-F5344CB8AC3E}">
        <p14:creationId xmlns:p14="http://schemas.microsoft.com/office/powerpoint/2010/main" val="424401029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20" tIns="45710" rIns="91420" bIns="45710" rtlCol="0" anchor="ctr">
            <a:normAutofit/>
          </a:bodyPr>
          <a:lstStyle/>
          <a:p>
            <a:pPr fontAlgn="base">
              <a:lnSpc>
                <a:spcPct val="87000"/>
              </a:lnSpc>
              <a:spcAft>
                <a:spcPct val="0"/>
              </a:spcAft>
              <a:buClr>
                <a:srgbClr val="000822"/>
              </a:buClr>
              <a:buFont typeface="Arial" charset="0"/>
            </a:pPr>
            <a:r>
              <a:rPr lang="en-US" sz="3200" b="0" dirty="0">
                <a:latin typeface="EMprint" panose="020B0503020204020204" pitchFamily="34" charset="0"/>
                <a:ea typeface="EMprint" panose="020B0503020204020204" pitchFamily="34" charset="0"/>
              </a:rPr>
              <a:t>Questions?</a:t>
            </a:r>
          </a:p>
        </p:txBody>
      </p:sp>
      <p:sp>
        <p:nvSpPr>
          <p:cNvPr id="1077253" name="Text Box 5"/>
          <p:cNvSpPr txBox="1">
            <a:spLocks noChangeArrowheads="1"/>
          </p:cNvSpPr>
          <p:nvPr/>
        </p:nvSpPr>
        <p:spPr bwMode="auto">
          <a:xfrm>
            <a:off x="0" y="5973763"/>
            <a:ext cx="804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03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buFont typeface="Arial" charset="0"/>
              <a:buNone/>
              <a:defRPr/>
            </a:pPr>
            <a:endParaRPr lang="en-US" sz="6000">
              <a:solidFill>
                <a:srgbClr val="FFCC00"/>
              </a:solidFill>
              <a:effectLst>
                <a:outerShdw blurRad="38100" dist="38100" dir="2700000" algn="tl">
                  <a:srgbClr val="C0C0C0"/>
                </a:outerShdw>
              </a:effectLst>
              <a:latin typeface="Arial Black" pitchFamily="34" charset="0"/>
            </a:endParaRPr>
          </a:p>
        </p:txBody>
      </p:sp>
    </p:spTree>
    <p:extLst>
      <p:ext uri="{BB962C8B-B14F-4D97-AF65-F5344CB8AC3E}">
        <p14:creationId xmlns:p14="http://schemas.microsoft.com/office/powerpoint/2010/main" val="109076897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smtClean="0">
                <a:latin typeface="EMprint" panose="020B0503020204020204" pitchFamily="34" charset="0"/>
                <a:ea typeface="EMprint" panose="020B0503020204020204" pitchFamily="34" charset="0"/>
              </a:rPr>
              <a:t>Imperial’s History - 70 </a:t>
            </a:r>
            <a:r>
              <a:rPr lang="en-US" sz="3200" b="0" dirty="0">
                <a:latin typeface="EMprint" panose="020B0503020204020204" pitchFamily="34" charset="0"/>
                <a:ea typeface="EMprint" panose="020B0503020204020204" pitchFamily="34" charset="0"/>
              </a:rPr>
              <a:t>Years of Refining in Alberta</a:t>
            </a:r>
          </a:p>
        </p:txBody>
      </p:sp>
      <p:sp>
        <p:nvSpPr>
          <p:cNvPr id="2" name="Content Placeholder 1"/>
          <p:cNvSpPr>
            <a:spLocks noGrp="1"/>
          </p:cNvSpPr>
          <p:nvPr>
            <p:ph type="body" sz="quarter" idx="10"/>
          </p:nvPr>
        </p:nvSpPr>
        <p:spPr>
          <a:xfrm>
            <a:off x="108757" y="1899076"/>
            <a:ext cx="6052557" cy="3979157"/>
          </a:xfrm>
        </p:spPr>
        <p:txBody>
          <a:bodyPr/>
          <a:lstStyle/>
          <a:p>
            <a:pPr>
              <a:lnSpc>
                <a:spcPts val="2250"/>
              </a:lnSpc>
            </a:pPr>
            <a:r>
              <a:rPr lang="en-US" sz="1600" dirty="0"/>
              <a:t>1947 - 1948 Leduc #1 discovery; opening of original ‘Edmonton Refinery’, rated for 7 kbd</a:t>
            </a:r>
          </a:p>
          <a:p>
            <a:pPr>
              <a:lnSpc>
                <a:spcPts val="2250"/>
              </a:lnSpc>
            </a:pPr>
            <a:r>
              <a:rPr lang="en-US" sz="1600" dirty="0"/>
              <a:t>1949 - 1969 Various expansions to 26 kbd; addition of Lubes facilities in 1955</a:t>
            </a:r>
          </a:p>
          <a:p>
            <a:pPr defTabSz="622697">
              <a:lnSpc>
                <a:spcPts val="2250"/>
              </a:lnSpc>
            </a:pPr>
            <a:r>
              <a:rPr lang="en-US" sz="1600" dirty="0"/>
              <a:t>1976 New 145 kbd ‘Strathcona Refinery’, shutdown Winnipeg, Regina, Calgary refineries</a:t>
            </a:r>
          </a:p>
          <a:p>
            <a:pPr>
              <a:lnSpc>
                <a:spcPts val="2250"/>
              </a:lnSpc>
            </a:pPr>
            <a:r>
              <a:rPr lang="en-US" sz="1600" dirty="0"/>
              <a:t>1981 Expansion to 179 kbd, new Asphalt </a:t>
            </a:r>
            <a:r>
              <a:rPr lang="en-US" sz="1600" dirty="0" err="1"/>
              <a:t>pipestill</a:t>
            </a:r>
            <a:r>
              <a:rPr lang="en-US" sz="1600" dirty="0"/>
              <a:t> to support Cold Lake commercialization</a:t>
            </a:r>
          </a:p>
          <a:p>
            <a:pPr>
              <a:lnSpc>
                <a:spcPts val="2250"/>
              </a:lnSpc>
            </a:pPr>
            <a:r>
              <a:rPr lang="en-US" sz="1600" dirty="0"/>
              <a:t>1985 Purchased idle Texaco Refinery (Southlands)</a:t>
            </a:r>
          </a:p>
          <a:p>
            <a:pPr>
              <a:lnSpc>
                <a:spcPts val="2250"/>
              </a:lnSpc>
            </a:pPr>
            <a:r>
              <a:rPr lang="en-US" sz="1600" dirty="0"/>
              <a:t>2003 - 2006 low sulphur investments for mogas and diesel</a:t>
            </a:r>
          </a:p>
          <a:p>
            <a:pPr>
              <a:lnSpc>
                <a:spcPts val="2250"/>
              </a:lnSpc>
            </a:pPr>
            <a:r>
              <a:rPr lang="en-US" sz="1600" dirty="0"/>
              <a:t>2016 facility modifications for ultra-low sulphur </a:t>
            </a:r>
            <a:r>
              <a:rPr lang="en-US" sz="1600" dirty="0" err="1"/>
              <a:t>mogas</a:t>
            </a:r>
            <a:endParaRPr lang="en-US" sz="1600" dirty="0"/>
          </a:p>
          <a:p>
            <a:pPr>
              <a:lnSpc>
                <a:spcPts val="2250"/>
              </a:lnSpc>
            </a:pPr>
            <a:endParaRPr lang="en-US" sz="1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9286" y="1708211"/>
            <a:ext cx="2679282" cy="206368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9286" y="3874805"/>
            <a:ext cx="2679283" cy="2046763"/>
          </a:xfrm>
          <a:prstGeom prst="rect">
            <a:avLst/>
          </a:prstGeom>
        </p:spPr>
      </p:pic>
    </p:spTree>
    <p:extLst>
      <p:ext uri="{BB962C8B-B14F-4D97-AF65-F5344CB8AC3E}">
        <p14:creationId xmlns:p14="http://schemas.microsoft.com/office/powerpoint/2010/main" val="2861856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Strathcona Refinery</a:t>
            </a:r>
          </a:p>
        </p:txBody>
      </p:sp>
      <p:grpSp>
        <p:nvGrpSpPr>
          <p:cNvPr id="6" name="Group 5"/>
          <p:cNvGrpSpPr/>
          <p:nvPr/>
        </p:nvGrpSpPr>
        <p:grpSpPr>
          <a:xfrm>
            <a:off x="587142" y="1386038"/>
            <a:ext cx="7767587" cy="4908884"/>
            <a:chOff x="2021541" y="861978"/>
            <a:chExt cx="8239605" cy="5486400"/>
          </a:xfrm>
        </p:grpSpPr>
        <p:pic>
          <p:nvPicPr>
            <p:cNvPr id="8" name="Picture 2" descr="C:\Users\SJKARPA\Desktop\Desktop\Refinery Aerials\N (208)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1541" y="861978"/>
              <a:ext cx="8218218" cy="54864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4207669" y="2894797"/>
              <a:ext cx="5486400" cy="3392129"/>
            </a:xfrm>
            <a:custGeom>
              <a:avLst/>
              <a:gdLst>
                <a:gd name="connsiteX0" fmla="*/ 796413 w 5486400"/>
                <a:gd name="connsiteY0" fmla="*/ 516194 h 3392129"/>
                <a:gd name="connsiteX1" fmla="*/ 1386348 w 5486400"/>
                <a:gd name="connsiteY1" fmla="*/ 398207 h 3392129"/>
                <a:gd name="connsiteX2" fmla="*/ 1297858 w 5486400"/>
                <a:gd name="connsiteY2" fmla="*/ 0 h 3392129"/>
                <a:gd name="connsiteX3" fmla="*/ 1415845 w 5486400"/>
                <a:gd name="connsiteY3" fmla="*/ 0 h 3392129"/>
                <a:gd name="connsiteX4" fmla="*/ 1666567 w 5486400"/>
                <a:gd name="connsiteY4" fmla="*/ 103239 h 3392129"/>
                <a:gd name="connsiteX5" fmla="*/ 1946787 w 5486400"/>
                <a:gd name="connsiteY5" fmla="*/ 250723 h 3392129"/>
                <a:gd name="connsiteX6" fmla="*/ 2138516 w 5486400"/>
                <a:gd name="connsiteY6" fmla="*/ 412955 h 3392129"/>
                <a:gd name="connsiteX7" fmla="*/ 3495367 w 5486400"/>
                <a:gd name="connsiteY7" fmla="*/ 383458 h 3392129"/>
                <a:gd name="connsiteX8" fmla="*/ 5486400 w 5486400"/>
                <a:gd name="connsiteY8" fmla="*/ 2949678 h 3392129"/>
                <a:gd name="connsiteX9" fmla="*/ 855406 w 5486400"/>
                <a:gd name="connsiteY9" fmla="*/ 3392129 h 3392129"/>
                <a:gd name="connsiteX10" fmla="*/ 0 w 5486400"/>
                <a:gd name="connsiteY10" fmla="*/ 2875936 h 3392129"/>
                <a:gd name="connsiteX11" fmla="*/ 678425 w 5486400"/>
                <a:gd name="connsiteY11" fmla="*/ 2241755 h 3392129"/>
                <a:gd name="connsiteX12" fmla="*/ 988142 w 5486400"/>
                <a:gd name="connsiteY12" fmla="*/ 2448233 h 3392129"/>
                <a:gd name="connsiteX13" fmla="*/ 1356851 w 5486400"/>
                <a:gd name="connsiteY13" fmla="*/ 2418736 h 3392129"/>
                <a:gd name="connsiteX14" fmla="*/ 1253613 w 5486400"/>
                <a:gd name="connsiteY14" fmla="*/ 1784555 h 3392129"/>
                <a:gd name="connsiteX15" fmla="*/ 1430593 w 5486400"/>
                <a:gd name="connsiteY15" fmla="*/ 1769807 h 3392129"/>
                <a:gd name="connsiteX16" fmla="*/ 1253613 w 5486400"/>
                <a:gd name="connsiteY16" fmla="*/ 1061884 h 3392129"/>
                <a:gd name="connsiteX17" fmla="*/ 796413 w 5486400"/>
                <a:gd name="connsiteY17" fmla="*/ 516194 h 339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6400" h="3392129">
                  <a:moveTo>
                    <a:pt x="796413" y="516194"/>
                  </a:moveTo>
                  <a:lnTo>
                    <a:pt x="1386348" y="398207"/>
                  </a:lnTo>
                  <a:lnTo>
                    <a:pt x="1297858" y="0"/>
                  </a:lnTo>
                  <a:lnTo>
                    <a:pt x="1415845" y="0"/>
                  </a:lnTo>
                  <a:lnTo>
                    <a:pt x="1666567" y="103239"/>
                  </a:lnTo>
                  <a:lnTo>
                    <a:pt x="1946787" y="250723"/>
                  </a:lnTo>
                  <a:lnTo>
                    <a:pt x="2138516" y="412955"/>
                  </a:lnTo>
                  <a:lnTo>
                    <a:pt x="3495367" y="383458"/>
                  </a:lnTo>
                  <a:lnTo>
                    <a:pt x="5486400" y="2949678"/>
                  </a:lnTo>
                  <a:lnTo>
                    <a:pt x="855406" y="3392129"/>
                  </a:lnTo>
                  <a:lnTo>
                    <a:pt x="0" y="2875936"/>
                  </a:lnTo>
                  <a:lnTo>
                    <a:pt x="678425" y="2241755"/>
                  </a:lnTo>
                  <a:lnTo>
                    <a:pt x="988142" y="2448233"/>
                  </a:lnTo>
                  <a:lnTo>
                    <a:pt x="1356851" y="2418736"/>
                  </a:lnTo>
                  <a:lnTo>
                    <a:pt x="1253613" y="1784555"/>
                  </a:lnTo>
                  <a:lnTo>
                    <a:pt x="1430593" y="1769807"/>
                  </a:lnTo>
                  <a:lnTo>
                    <a:pt x="1253613" y="1061884"/>
                  </a:lnTo>
                  <a:lnTo>
                    <a:pt x="796413" y="516194"/>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srgbClr val="FFFFFF"/>
                </a:solidFill>
              </a:endParaRPr>
            </a:p>
          </p:txBody>
        </p:sp>
        <p:sp>
          <p:nvSpPr>
            <p:cNvPr id="10" name="Freeform 9"/>
            <p:cNvSpPr/>
            <p:nvPr/>
          </p:nvSpPr>
          <p:spPr>
            <a:xfrm>
              <a:off x="7983256" y="2511339"/>
              <a:ext cx="2271251" cy="752168"/>
            </a:xfrm>
            <a:custGeom>
              <a:avLst/>
              <a:gdLst>
                <a:gd name="connsiteX0" fmla="*/ 2227006 w 2271251"/>
                <a:gd name="connsiteY0" fmla="*/ 722671 h 752168"/>
                <a:gd name="connsiteX1" fmla="*/ 1312606 w 2271251"/>
                <a:gd name="connsiteY1" fmla="*/ 752168 h 752168"/>
                <a:gd name="connsiteX2" fmla="*/ 412955 w 2271251"/>
                <a:gd name="connsiteY2" fmla="*/ 530942 h 752168"/>
                <a:gd name="connsiteX3" fmla="*/ 0 w 2271251"/>
                <a:gd name="connsiteY3" fmla="*/ 0 h 752168"/>
                <a:gd name="connsiteX4" fmla="*/ 2271251 w 2271251"/>
                <a:gd name="connsiteY4" fmla="*/ 0 h 75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251" h="752168">
                  <a:moveTo>
                    <a:pt x="2227006" y="722671"/>
                  </a:moveTo>
                  <a:lnTo>
                    <a:pt x="1312606" y="752168"/>
                  </a:lnTo>
                  <a:lnTo>
                    <a:pt x="412955" y="530942"/>
                  </a:lnTo>
                  <a:lnTo>
                    <a:pt x="0" y="0"/>
                  </a:lnTo>
                  <a:lnTo>
                    <a:pt x="2271251" y="0"/>
                  </a:lnTo>
                </a:path>
              </a:pathLst>
            </a:custGeom>
            <a:noFill/>
            <a:ln w="57150">
              <a:solidFill>
                <a:srgbClr val="33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srgbClr val="FFFFFF"/>
                </a:solidFill>
              </a:endParaRPr>
            </a:p>
          </p:txBody>
        </p:sp>
        <p:sp>
          <p:nvSpPr>
            <p:cNvPr id="11" name="Freeform 10"/>
            <p:cNvSpPr/>
            <p:nvPr/>
          </p:nvSpPr>
          <p:spPr>
            <a:xfrm>
              <a:off x="7894765" y="3307752"/>
              <a:ext cx="2359742" cy="1224116"/>
            </a:xfrm>
            <a:custGeom>
              <a:avLst/>
              <a:gdLst>
                <a:gd name="connsiteX0" fmla="*/ 2359742 w 2359742"/>
                <a:gd name="connsiteY0" fmla="*/ 1179871 h 1224116"/>
                <a:gd name="connsiteX1" fmla="*/ 943897 w 2359742"/>
                <a:gd name="connsiteY1" fmla="*/ 1224116 h 1224116"/>
                <a:gd name="connsiteX2" fmla="*/ 0 w 2359742"/>
                <a:gd name="connsiteY2" fmla="*/ 14749 h 1224116"/>
                <a:gd name="connsiteX3" fmla="*/ 1091381 w 2359742"/>
                <a:gd name="connsiteY3" fmla="*/ 0 h 1224116"/>
                <a:gd name="connsiteX4" fmla="*/ 2315497 w 2359742"/>
                <a:gd name="connsiteY4" fmla="*/ 471949 h 122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742" h="1224116">
                  <a:moveTo>
                    <a:pt x="2359742" y="1179871"/>
                  </a:moveTo>
                  <a:lnTo>
                    <a:pt x="943897" y="1224116"/>
                  </a:lnTo>
                  <a:lnTo>
                    <a:pt x="0" y="14749"/>
                  </a:lnTo>
                  <a:lnTo>
                    <a:pt x="1091381" y="0"/>
                  </a:lnTo>
                  <a:lnTo>
                    <a:pt x="2315497" y="471949"/>
                  </a:ln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srgbClr val="FFFFFF"/>
                </a:solidFill>
              </a:endParaRPr>
            </a:p>
          </p:txBody>
        </p:sp>
        <p:sp>
          <p:nvSpPr>
            <p:cNvPr id="12" name="TextBox 11"/>
            <p:cNvSpPr txBox="1"/>
            <p:nvPr/>
          </p:nvSpPr>
          <p:spPr>
            <a:xfrm rot="21291941">
              <a:off x="6180811" y="5718969"/>
              <a:ext cx="2065564" cy="357929"/>
            </a:xfrm>
            <a:prstGeom prst="rect">
              <a:avLst/>
            </a:prstGeom>
            <a:solidFill>
              <a:srgbClr val="000000">
                <a:alpha val="30196"/>
              </a:srgbClr>
            </a:solidFill>
          </p:spPr>
          <p:txBody>
            <a:bodyPr wrap="none" rtlCol="0">
              <a:spAutoFit/>
            </a:bodyPr>
            <a:lstStyle/>
            <a:p>
              <a:pPr algn="l" eaLnBrk="1" fontAlgn="auto" hangingPunct="1">
                <a:lnSpc>
                  <a:spcPct val="100000"/>
                </a:lnSpc>
                <a:spcBef>
                  <a:spcPts val="0"/>
                </a:spcBef>
                <a:spcAft>
                  <a:spcPts val="0"/>
                </a:spcAft>
                <a:buClrTx/>
              </a:pPr>
              <a:r>
                <a:rPr lang="en-US" sz="1050" dirty="0" err="1">
                  <a:solidFill>
                    <a:srgbClr val="FFFF00"/>
                  </a:solidFill>
                  <a:latin typeface="Arial"/>
                </a:rPr>
                <a:t>Strathcona</a:t>
              </a:r>
              <a:r>
                <a:rPr lang="en-US" sz="1050" dirty="0">
                  <a:solidFill>
                    <a:srgbClr val="FFFF00"/>
                  </a:solidFill>
                  <a:latin typeface="Arial"/>
                </a:rPr>
                <a:t> Refinery</a:t>
              </a:r>
            </a:p>
          </p:txBody>
        </p:sp>
        <p:sp>
          <p:nvSpPr>
            <p:cNvPr id="13" name="TextBox 12"/>
            <p:cNvSpPr txBox="1"/>
            <p:nvPr/>
          </p:nvSpPr>
          <p:spPr>
            <a:xfrm>
              <a:off x="8807958" y="4138578"/>
              <a:ext cx="1290581" cy="357929"/>
            </a:xfrm>
            <a:prstGeom prst="rect">
              <a:avLst/>
            </a:prstGeom>
            <a:solidFill>
              <a:srgbClr val="000000">
                <a:alpha val="30196"/>
              </a:srgbClr>
            </a:solidFill>
          </p:spPr>
          <p:txBody>
            <a:bodyPr wrap="none" rtlCol="0">
              <a:spAutoFit/>
            </a:bodyPr>
            <a:lstStyle/>
            <a:p>
              <a:pPr algn="l" eaLnBrk="1" fontAlgn="auto" hangingPunct="1">
                <a:lnSpc>
                  <a:spcPct val="100000"/>
                </a:lnSpc>
                <a:spcBef>
                  <a:spcPts val="0"/>
                </a:spcBef>
                <a:spcAft>
                  <a:spcPts val="0"/>
                </a:spcAft>
                <a:buClrTx/>
              </a:pPr>
              <a:r>
                <a:rPr lang="en-US" sz="1050" dirty="0">
                  <a:solidFill>
                    <a:srgbClr val="FFFF00"/>
                  </a:solidFill>
                  <a:latin typeface="Arial"/>
                </a:rPr>
                <a:t>Southlands</a:t>
              </a:r>
            </a:p>
          </p:txBody>
        </p:sp>
        <p:sp>
          <p:nvSpPr>
            <p:cNvPr id="14" name="TextBox 13"/>
            <p:cNvSpPr txBox="1"/>
            <p:nvPr/>
          </p:nvSpPr>
          <p:spPr>
            <a:xfrm>
              <a:off x="7953759" y="2462178"/>
              <a:ext cx="2307387" cy="585700"/>
            </a:xfrm>
            <a:prstGeom prst="rect">
              <a:avLst/>
            </a:prstGeom>
            <a:solidFill>
              <a:srgbClr val="000000">
                <a:alpha val="30196"/>
              </a:srgbClr>
            </a:solidFill>
          </p:spPr>
          <p:txBody>
            <a:bodyPr wrap="square" rtlCol="0">
              <a:spAutoFit/>
            </a:bodyPr>
            <a:lstStyle/>
            <a:p>
              <a:pPr eaLnBrk="1" fontAlgn="auto" hangingPunct="1">
                <a:lnSpc>
                  <a:spcPct val="100000"/>
                </a:lnSpc>
                <a:spcBef>
                  <a:spcPts val="0"/>
                </a:spcBef>
                <a:spcAft>
                  <a:spcPts val="0"/>
                </a:spcAft>
                <a:buClrTx/>
              </a:pPr>
              <a:r>
                <a:rPr lang="en-US" sz="1050" dirty="0">
                  <a:solidFill>
                    <a:srgbClr val="FFFF00"/>
                  </a:solidFill>
                  <a:latin typeface="Arial"/>
                </a:rPr>
                <a:t>Edmonton Rail Terminal</a:t>
              </a:r>
            </a:p>
          </p:txBody>
        </p:sp>
        <p:sp>
          <p:nvSpPr>
            <p:cNvPr id="15" name="AutoShape 4"/>
            <p:cNvSpPr>
              <a:spLocks noChangeArrowheads="1"/>
            </p:cNvSpPr>
            <p:nvPr/>
          </p:nvSpPr>
          <p:spPr bwMode="auto">
            <a:xfrm>
              <a:off x="2559305" y="2709828"/>
              <a:ext cx="752475" cy="234950"/>
            </a:xfrm>
            <a:prstGeom prst="leftArrow">
              <a:avLst>
                <a:gd name="adj1" fmla="val 50000"/>
                <a:gd name="adj2" fmla="val 8162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00000"/>
                </a:lnSpc>
                <a:spcBef>
                  <a:spcPts val="0"/>
                </a:spcBef>
                <a:spcAft>
                  <a:spcPts val="0"/>
                </a:spcAft>
                <a:buClrTx/>
              </a:pPr>
              <a:r>
                <a:rPr lang="en-US" sz="750" dirty="0">
                  <a:solidFill>
                    <a:srgbClr val="000000"/>
                  </a:solidFill>
                  <a:latin typeface="Arial"/>
                </a:rPr>
                <a:t>North</a:t>
              </a:r>
            </a:p>
          </p:txBody>
        </p:sp>
        <p:sp>
          <p:nvSpPr>
            <p:cNvPr id="16" name="TextBox 1"/>
            <p:cNvSpPr txBox="1">
              <a:spLocks noChangeArrowheads="1"/>
            </p:cNvSpPr>
            <p:nvPr/>
          </p:nvSpPr>
          <p:spPr bwMode="auto">
            <a:xfrm>
              <a:off x="3610359" y="1399348"/>
              <a:ext cx="946152" cy="357929"/>
            </a:xfrm>
            <a:prstGeom prst="rect">
              <a:avLst/>
            </a:prstGeom>
            <a:solidFill>
              <a:srgbClr val="000000">
                <a:alpha val="30196"/>
              </a:srgbClr>
            </a:solid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fontAlgn="auto" hangingPunct="1">
                <a:lnSpc>
                  <a:spcPct val="100000"/>
                </a:lnSpc>
                <a:spcBef>
                  <a:spcPts val="0"/>
                </a:spcBef>
                <a:spcAft>
                  <a:spcPts val="0"/>
                </a:spcAft>
                <a:buClrTx/>
              </a:pPr>
              <a:r>
                <a:rPr lang="en-US" sz="1050" b="0" dirty="0">
                  <a:solidFill>
                    <a:srgbClr val="FFFF00"/>
                  </a:solidFill>
                </a:rPr>
                <a:t>Suncor</a:t>
              </a:r>
            </a:p>
          </p:txBody>
        </p:sp>
        <p:sp>
          <p:nvSpPr>
            <p:cNvPr id="17" name="TextBox 26"/>
            <p:cNvSpPr txBox="1">
              <a:spLocks noChangeArrowheads="1"/>
            </p:cNvSpPr>
            <p:nvPr/>
          </p:nvSpPr>
          <p:spPr bwMode="auto">
            <a:xfrm>
              <a:off x="5238055" y="1972022"/>
              <a:ext cx="1712814" cy="357929"/>
            </a:xfrm>
            <a:prstGeom prst="rect">
              <a:avLst/>
            </a:prstGeom>
            <a:solidFill>
              <a:srgbClr val="000000">
                <a:alpha val="30196"/>
              </a:srgbClr>
            </a:solidFill>
            <a:ln>
              <a:noFill/>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fontAlgn="auto" hangingPunct="1">
                <a:lnSpc>
                  <a:spcPct val="100000"/>
                </a:lnSpc>
                <a:spcBef>
                  <a:spcPts val="0"/>
                </a:spcBef>
                <a:spcAft>
                  <a:spcPts val="0"/>
                </a:spcAft>
                <a:buClrTx/>
              </a:pPr>
              <a:r>
                <a:rPr lang="en-US" sz="1050" b="0" dirty="0">
                  <a:solidFill>
                    <a:srgbClr val="FFFF00"/>
                  </a:solidFill>
                </a:rPr>
                <a:t>Kinder Morgan</a:t>
              </a:r>
            </a:p>
          </p:txBody>
        </p:sp>
        <p:sp>
          <p:nvSpPr>
            <p:cNvPr id="18" name="TextBox 27"/>
            <p:cNvSpPr txBox="1">
              <a:spLocks noChangeArrowheads="1"/>
            </p:cNvSpPr>
            <p:nvPr/>
          </p:nvSpPr>
          <p:spPr bwMode="auto">
            <a:xfrm>
              <a:off x="5238055" y="1526243"/>
              <a:ext cx="947739" cy="585700"/>
            </a:xfrm>
            <a:prstGeom prst="rect">
              <a:avLst/>
            </a:prstGeom>
            <a:solidFill>
              <a:srgbClr val="000000">
                <a:alpha val="30196"/>
              </a:srgbClr>
            </a:solid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fontAlgn="auto" hangingPunct="1">
                <a:lnSpc>
                  <a:spcPct val="100000"/>
                </a:lnSpc>
                <a:spcBef>
                  <a:spcPts val="0"/>
                </a:spcBef>
                <a:spcAft>
                  <a:spcPts val="0"/>
                </a:spcAft>
                <a:buClrTx/>
              </a:pPr>
              <a:r>
                <a:rPr lang="en-US" sz="1050" b="0" dirty="0">
                  <a:solidFill>
                    <a:srgbClr val="FFFF00"/>
                  </a:solidFill>
                </a:rPr>
                <a:t>Enbridge</a:t>
              </a:r>
            </a:p>
          </p:txBody>
        </p:sp>
        <p:sp>
          <p:nvSpPr>
            <p:cNvPr id="19" name="TextBox 18"/>
            <p:cNvSpPr txBox="1"/>
            <p:nvPr/>
          </p:nvSpPr>
          <p:spPr>
            <a:xfrm>
              <a:off x="8791959" y="4876786"/>
              <a:ext cx="825911" cy="813473"/>
            </a:xfrm>
            <a:prstGeom prst="rect">
              <a:avLst/>
            </a:prstGeom>
            <a:solidFill>
              <a:srgbClr val="000000">
                <a:alpha val="30196"/>
              </a:srgbClr>
            </a:solidFill>
          </p:spPr>
          <p:txBody>
            <a:bodyPr wrap="square" rtlCol="0">
              <a:spAutoFit/>
            </a:bodyPr>
            <a:lstStyle/>
            <a:p>
              <a:pPr eaLnBrk="1" fontAlgn="auto" hangingPunct="1">
                <a:lnSpc>
                  <a:spcPct val="100000"/>
                </a:lnSpc>
                <a:spcBef>
                  <a:spcPts val="0"/>
                </a:spcBef>
                <a:spcAft>
                  <a:spcPts val="0"/>
                </a:spcAft>
                <a:buClrTx/>
              </a:pPr>
              <a:r>
                <a:rPr lang="en-US" sz="1050" dirty="0">
                  <a:solidFill>
                    <a:srgbClr val="FFFF00"/>
                  </a:solidFill>
                  <a:latin typeface="Arial"/>
                </a:rPr>
                <a:t>South Tank Farm</a:t>
              </a:r>
            </a:p>
          </p:txBody>
        </p:sp>
        <p:sp>
          <p:nvSpPr>
            <p:cNvPr id="20" name="Right Arrow 19"/>
            <p:cNvSpPr/>
            <p:nvPr/>
          </p:nvSpPr>
          <p:spPr>
            <a:xfrm>
              <a:off x="9553959" y="5018794"/>
              <a:ext cx="606719" cy="415184"/>
            </a:xfrm>
            <a:prstGeom prst="rightArrow">
              <a:avLst/>
            </a:prstGeom>
            <a:solidFill>
              <a:srgbClr val="FFFF00"/>
            </a:solidFill>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pPr>
              <a:endParaRPr lang="en-US" sz="1350" b="0">
                <a:solidFill>
                  <a:srgbClr val="000000"/>
                </a:solidFill>
              </a:endParaRPr>
            </a:p>
          </p:txBody>
        </p:sp>
      </p:grpSp>
    </p:spTree>
    <p:extLst>
      <p:ext uri="{BB962C8B-B14F-4D97-AF65-F5344CB8AC3E}">
        <p14:creationId xmlns:p14="http://schemas.microsoft.com/office/powerpoint/2010/main" val="4167237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p:txBody>
          <a:bodyPr vert="horz" lIns="91420" tIns="45710" rIns="91420" bIns="45710" rtlCol="0" anchor="ctr">
            <a:normAutofit/>
          </a:bodyPr>
          <a:lstStyle/>
          <a:p>
            <a:r>
              <a:rPr lang="en-US" sz="3200" b="0">
                <a:latin typeface="EMprint" panose="020B0503020204020204" pitchFamily="34" charset="0"/>
                <a:ea typeface="EMprint" panose="020B0503020204020204" pitchFamily="34" charset="0"/>
              </a:rPr>
              <a:t>Our Refinery Operation</a:t>
            </a:r>
            <a:endParaRPr lang="en-US" sz="3200" b="0" dirty="0">
              <a:latin typeface="EMprint" panose="020B0503020204020204" pitchFamily="34" charset="0"/>
              <a:ea typeface="EMprint" panose="020B0503020204020204" pitchFamily="34" charset="0"/>
            </a:endParaRPr>
          </a:p>
        </p:txBody>
      </p:sp>
      <p:cxnSp>
        <p:nvCxnSpPr>
          <p:cNvPr id="6" name="Straight Connector 5"/>
          <p:cNvCxnSpPr/>
          <p:nvPr/>
        </p:nvCxnSpPr>
        <p:spPr>
          <a:xfrm>
            <a:off x="342901" y="3728414"/>
            <a:ext cx="8420901" cy="0"/>
          </a:xfrm>
          <a:prstGeom prst="line">
            <a:avLst/>
          </a:prstGeom>
          <a:ln w="41275">
            <a:solidFill>
              <a:schemeClr val="bg2"/>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11351" y="1920095"/>
            <a:ext cx="32868" cy="3942788"/>
          </a:xfrm>
          <a:prstGeom prst="line">
            <a:avLst/>
          </a:prstGeom>
          <a:ln w="41275">
            <a:solidFill>
              <a:schemeClr val="bg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755801" y="1920094"/>
            <a:ext cx="77345" cy="3942788"/>
          </a:xfrm>
          <a:prstGeom prst="line">
            <a:avLst/>
          </a:prstGeom>
          <a:ln w="41275">
            <a:solidFill>
              <a:schemeClr val="bg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6097" y="1892633"/>
            <a:ext cx="1292773" cy="1200329"/>
          </a:xfrm>
          <a:prstGeom prst="rect">
            <a:avLst/>
          </a:prstGeom>
          <a:noFill/>
        </p:spPr>
        <p:txBody>
          <a:bodyPr wrap="square" rtlCol="0">
            <a:spAutoFit/>
          </a:bodyPr>
          <a:lstStyle/>
          <a:p>
            <a:pPr eaLnBrk="1" fontAlgn="auto" hangingPunct="1">
              <a:lnSpc>
                <a:spcPct val="100000"/>
              </a:lnSpc>
              <a:spcBef>
                <a:spcPts val="0"/>
              </a:spcBef>
              <a:spcAft>
                <a:spcPts val="0"/>
              </a:spcAft>
              <a:buClrTx/>
            </a:pPr>
            <a:r>
              <a:rPr lang="en-US" sz="3600" dirty="0">
                <a:solidFill>
                  <a:prstClr val="black"/>
                </a:solidFill>
                <a:latin typeface="EMprint" panose="020B0503020204020204" pitchFamily="34" charset="0"/>
                <a:ea typeface="EMprint" panose="020B0503020204020204" pitchFamily="34" charset="0"/>
              </a:rPr>
              <a:t>70+ years</a:t>
            </a:r>
          </a:p>
        </p:txBody>
      </p:sp>
      <p:sp>
        <p:nvSpPr>
          <p:cNvPr id="16" name="TextBox 15"/>
          <p:cNvSpPr txBox="1"/>
          <p:nvPr/>
        </p:nvSpPr>
        <p:spPr>
          <a:xfrm>
            <a:off x="3258243" y="3096122"/>
            <a:ext cx="1597264" cy="553998"/>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~200K </a:t>
            </a:r>
          </a:p>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barrels/day</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7195" y="3970456"/>
            <a:ext cx="790448" cy="790448"/>
          </a:xfrm>
          <a:prstGeom prst="rect">
            <a:avLst/>
          </a:prstGeom>
        </p:spPr>
      </p:pic>
      <p:sp>
        <p:nvSpPr>
          <p:cNvPr id="18" name="TextBox 17"/>
          <p:cNvSpPr txBox="1"/>
          <p:nvPr/>
        </p:nvSpPr>
        <p:spPr>
          <a:xfrm>
            <a:off x="6459311" y="4950870"/>
            <a:ext cx="1589403" cy="553998"/>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~500K fill-ups </a:t>
            </a:r>
          </a:p>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a day</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8883" y="1839629"/>
            <a:ext cx="2501507" cy="1230249"/>
          </a:xfrm>
          <a:prstGeom prst="rect">
            <a:avLst/>
          </a:prstGeom>
        </p:spPr>
      </p:pic>
      <p:sp>
        <p:nvSpPr>
          <p:cNvPr id="20" name="TextBox 19"/>
          <p:cNvSpPr txBox="1"/>
          <p:nvPr/>
        </p:nvSpPr>
        <p:spPr>
          <a:xfrm>
            <a:off x="5988585" y="3091650"/>
            <a:ext cx="2500292" cy="553998"/>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~30% of Western Canada’s refining capacity </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5299" y="1995217"/>
            <a:ext cx="755507" cy="755507"/>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9747" y="2000902"/>
            <a:ext cx="755507" cy="755507"/>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9107" y="2006588"/>
            <a:ext cx="755507" cy="755507"/>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260" y="4025190"/>
            <a:ext cx="689817" cy="689817"/>
          </a:xfrm>
          <a:prstGeom prst="rect">
            <a:avLst/>
          </a:prstGeom>
        </p:spPr>
      </p:pic>
      <p:sp>
        <p:nvSpPr>
          <p:cNvPr id="29" name="TextBox 28"/>
          <p:cNvSpPr txBox="1"/>
          <p:nvPr/>
        </p:nvSpPr>
        <p:spPr>
          <a:xfrm>
            <a:off x="556087" y="4950870"/>
            <a:ext cx="1715108" cy="784830"/>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~450 employees</a:t>
            </a:r>
          </a:p>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~1000 contractors</a:t>
            </a:r>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4682" y="4136876"/>
            <a:ext cx="614685" cy="516837"/>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90679" y="4161138"/>
            <a:ext cx="837659" cy="533597"/>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5018" y="3940731"/>
            <a:ext cx="932662" cy="932662"/>
          </a:xfrm>
          <a:prstGeom prst="rect">
            <a:avLst/>
          </a:prstGeom>
        </p:spPr>
      </p:pic>
      <p:sp>
        <p:nvSpPr>
          <p:cNvPr id="34" name="TextBox 33"/>
          <p:cNvSpPr txBox="1"/>
          <p:nvPr/>
        </p:nvSpPr>
        <p:spPr>
          <a:xfrm>
            <a:off x="2942151" y="4950870"/>
            <a:ext cx="2480205" cy="553998"/>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¾ of production transportation fuel</a:t>
            </a:r>
          </a:p>
        </p:txBody>
      </p:sp>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2612" y="4019737"/>
            <a:ext cx="741167" cy="741167"/>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8999" y="4025985"/>
            <a:ext cx="689817" cy="689817"/>
          </a:xfrm>
          <a:prstGeom prst="rect">
            <a:avLst/>
          </a:prstGeom>
        </p:spPr>
      </p:pic>
      <p:sp>
        <p:nvSpPr>
          <p:cNvPr id="28" name="TextBox 27"/>
          <p:cNvSpPr txBox="1"/>
          <p:nvPr/>
        </p:nvSpPr>
        <p:spPr>
          <a:xfrm>
            <a:off x="638761" y="3098615"/>
            <a:ext cx="1589403" cy="553998"/>
          </a:xfrm>
          <a:prstGeom prst="rect">
            <a:avLst/>
          </a:prstGeom>
          <a:solidFill>
            <a:srgbClr val="0066B3"/>
          </a:solidFill>
        </p:spPr>
        <p:txBody>
          <a:bodyPr wrap="square" rtlCol="0">
            <a:spAutoFit/>
          </a:bodyPr>
          <a:lstStyle/>
          <a:p>
            <a:pPr eaLnBrk="1" fontAlgn="auto" hangingPunct="1">
              <a:lnSpc>
                <a:spcPct val="100000"/>
              </a:lnSpc>
              <a:spcBef>
                <a:spcPts val="0"/>
              </a:spcBef>
              <a:spcAft>
                <a:spcPts val="0"/>
              </a:spcAft>
              <a:buClrTx/>
            </a:pPr>
            <a:r>
              <a:rPr lang="en-US" sz="1500" dirty="0">
                <a:solidFill>
                  <a:prstClr val="white"/>
                </a:solidFill>
                <a:latin typeface="EMprint" panose="020B0503020204020204" pitchFamily="34" charset="0"/>
                <a:ea typeface="EMprint" panose="020B0503020204020204" pitchFamily="34" charset="0"/>
              </a:rPr>
              <a:t>of refining in Alberta</a:t>
            </a:r>
          </a:p>
        </p:txBody>
      </p:sp>
    </p:spTree>
    <p:extLst>
      <p:ext uri="{BB962C8B-B14F-4D97-AF65-F5344CB8AC3E}">
        <p14:creationId xmlns:p14="http://schemas.microsoft.com/office/powerpoint/2010/main" val="3107785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7794" y="2510825"/>
            <a:ext cx="3043079" cy="2686050"/>
          </a:xfrm>
        </p:spPr>
        <p:txBody>
          <a:bodyPr/>
          <a:lstStyle/>
          <a:p>
            <a:pPr marL="473946" lvl="1" indent="-257175">
              <a:spcBef>
                <a:spcPts val="0"/>
              </a:spcBef>
              <a:buFont typeface="Arial" panose="020B0604020202020204" pitchFamily="34" charset="0"/>
              <a:buChar char="•"/>
            </a:pPr>
            <a:r>
              <a:rPr lang="en-US" sz="1800" dirty="0" smtClean="0"/>
              <a:t>Synthetic </a:t>
            </a:r>
            <a:r>
              <a:rPr lang="en-US" sz="1800" dirty="0"/>
              <a:t>crude  </a:t>
            </a:r>
            <a:endParaRPr lang="en-US" sz="1800" b="1" dirty="0"/>
          </a:p>
          <a:p>
            <a:pPr marL="473946" lvl="1" indent="-257175">
              <a:spcBef>
                <a:spcPts val="0"/>
              </a:spcBef>
              <a:buFont typeface="Arial" panose="020B0604020202020204" pitchFamily="34" charset="0"/>
              <a:buChar char="•"/>
            </a:pPr>
            <a:r>
              <a:rPr lang="en-US" sz="1800" dirty="0"/>
              <a:t>Conventional crude </a:t>
            </a:r>
            <a:endParaRPr lang="en-US" sz="1800" b="1" dirty="0"/>
          </a:p>
          <a:p>
            <a:pPr marL="473946" lvl="1" indent="-257175">
              <a:spcBef>
                <a:spcPts val="0"/>
              </a:spcBef>
              <a:buFont typeface="Arial" panose="020B0604020202020204" pitchFamily="34" charset="0"/>
              <a:buChar char="•"/>
            </a:pPr>
            <a:r>
              <a:rPr lang="en-US" sz="1800" dirty="0"/>
              <a:t>Sour crude (Peace Sour)</a:t>
            </a:r>
            <a:endParaRPr lang="en-US" sz="1800" b="1" dirty="0"/>
          </a:p>
          <a:p>
            <a:pPr marL="473946" lvl="1" indent="-257175">
              <a:spcBef>
                <a:spcPts val="0"/>
              </a:spcBef>
              <a:buFont typeface="Arial" panose="020B0604020202020204" pitchFamily="34" charset="0"/>
              <a:buChar char="•"/>
            </a:pPr>
            <a:r>
              <a:rPr lang="en-US" sz="1800" dirty="0"/>
              <a:t>Asphalt crude (Cold Lake) </a:t>
            </a:r>
            <a:endParaRPr lang="en-US" sz="1800" b="1" dirty="0"/>
          </a:p>
          <a:p>
            <a:pPr marL="773906" lvl="2" indent="-257175">
              <a:buFont typeface="Arial" panose="020B0604020202020204" pitchFamily="34" charset="0"/>
              <a:buChar char="•"/>
            </a:pPr>
            <a:endParaRPr lang="en-US" sz="2100" b="1" dirty="0"/>
          </a:p>
          <a:p>
            <a:endParaRPr lang="en-US" sz="2700" dirty="0"/>
          </a:p>
          <a:p>
            <a:pPr lvl="1"/>
            <a:endParaRPr lang="en-US" sz="2400" dirty="0"/>
          </a:p>
          <a:p>
            <a:pPr lvl="1"/>
            <a:endParaRPr lang="en-US" sz="2400" dirty="0"/>
          </a:p>
        </p:txBody>
      </p:sp>
      <p:sp>
        <p:nvSpPr>
          <p:cNvPr id="4" name="Content Placeholder 1"/>
          <p:cNvSpPr txBox="1">
            <a:spLocks/>
          </p:cNvSpPr>
          <p:nvPr/>
        </p:nvSpPr>
        <p:spPr bwMode="auto">
          <a:xfrm>
            <a:off x="4644521" y="2510825"/>
            <a:ext cx="4172799" cy="245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defTabSz="457200" rtl="0" eaLnBrk="1" fontAlgn="base" hangingPunct="1">
              <a:spcBef>
                <a:spcPct val="0"/>
              </a:spcBef>
              <a:spcAft>
                <a:spcPct val="0"/>
              </a:spcAft>
              <a:buFont typeface="Arial" charset="0"/>
              <a:buNone/>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panose="020B0604020202020204" pitchFamily="34"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Propane</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Regular/E10 Gasoline</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Aviation Gasoline</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Premium Gasoline </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Jet Fuel</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Arctic Diesel (LSDL) </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Diesel</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Heavy Fuel (HFO or bunker)</a:t>
            </a:r>
            <a:endParaRPr lang="en-US" dirty="0">
              <a:latin typeface="EMprint" panose="020B0503020204020204" pitchFamily="34" charset="0"/>
              <a:ea typeface="EMprint" panose="020B0503020204020204" pitchFamily="34" charset="0"/>
            </a:endParaRP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Asphalt</a:t>
            </a: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Diluent/Condensate</a:t>
            </a:r>
          </a:p>
          <a:p>
            <a:pPr marL="773906" lvl="2" indent="-257175">
              <a:lnSpc>
                <a:spcPct val="100000"/>
              </a:lnSpc>
              <a:spcBef>
                <a:spcPts val="0"/>
              </a:spcBef>
              <a:buClrTx/>
              <a:buFont typeface="Arial" panose="020B0604020202020204" pitchFamily="34" charset="0"/>
              <a:buChar char="•"/>
            </a:pPr>
            <a:r>
              <a:rPr lang="en-US" b="0" dirty="0">
                <a:latin typeface="EMprint" panose="020B0503020204020204" pitchFamily="34" charset="0"/>
                <a:ea typeface="EMprint" panose="020B0503020204020204" pitchFamily="34" charset="0"/>
              </a:rPr>
              <a:t>Other (Butane, CFB, </a:t>
            </a:r>
            <a:r>
              <a:rPr lang="en-US" b="0" dirty="0" err="1">
                <a:latin typeface="EMprint" panose="020B0503020204020204" pitchFamily="34" charset="0"/>
                <a:ea typeface="EMprint" panose="020B0503020204020204" pitchFamily="34" charset="0"/>
              </a:rPr>
              <a:t>BzHc</a:t>
            </a:r>
            <a:r>
              <a:rPr lang="en-US" b="0" dirty="0">
                <a:latin typeface="EMprint" panose="020B0503020204020204" pitchFamily="34" charset="0"/>
                <a:ea typeface="EMprint" panose="020B0503020204020204" pitchFamily="34" charset="0"/>
              </a:rPr>
              <a:t>..)</a:t>
            </a:r>
            <a:endParaRPr lang="en-US" dirty="0">
              <a:latin typeface="EMprint" panose="020B0503020204020204" pitchFamily="34" charset="0"/>
              <a:ea typeface="EMprint" panose="020B0503020204020204" pitchFamily="34" charset="0"/>
            </a:endParaRPr>
          </a:p>
        </p:txBody>
      </p:sp>
      <p:sp>
        <p:nvSpPr>
          <p:cNvPr id="5" name="Rectangle 4"/>
          <p:cNvSpPr/>
          <p:nvPr/>
        </p:nvSpPr>
        <p:spPr>
          <a:xfrm>
            <a:off x="4276812" y="1882175"/>
            <a:ext cx="51435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2700" b="0">
              <a:solidFill>
                <a:prstClr val="white"/>
              </a:solidFill>
            </a:endParaRPr>
          </a:p>
        </p:txBody>
      </p:sp>
      <p:cxnSp>
        <p:nvCxnSpPr>
          <p:cNvPr id="7" name="Straight Arrow Connector 6"/>
          <p:cNvCxnSpPr/>
          <p:nvPr/>
        </p:nvCxnSpPr>
        <p:spPr>
          <a:xfrm>
            <a:off x="3198644" y="2267556"/>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bwMode="auto">
          <a:xfrm>
            <a:off x="1623294" y="1882709"/>
            <a:ext cx="837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rtlCol="0">
            <a:spAutoFit/>
          </a:bodyPr>
          <a:lstStyle/>
          <a:p>
            <a:pPr algn="l" eaLnBrk="1" fontAlgn="auto" hangingPunct="1">
              <a:lnSpc>
                <a:spcPct val="100000"/>
              </a:lnSpc>
              <a:spcBef>
                <a:spcPts val="0"/>
              </a:spcBef>
              <a:spcAft>
                <a:spcPts val="0"/>
              </a:spcAft>
              <a:buClrTx/>
            </a:pPr>
            <a:r>
              <a:rPr lang="en-US" sz="1800" u="sng" dirty="0">
                <a:solidFill>
                  <a:prstClr val="black">
                    <a:lumMod val="75000"/>
                    <a:lumOff val="25000"/>
                  </a:prstClr>
                </a:solidFill>
                <a:latin typeface="EMprint" panose="020B0503020204020204" pitchFamily="34" charset="0"/>
                <a:ea typeface="EMprint" panose="020B0503020204020204" pitchFamily="34" charset="0"/>
              </a:rPr>
              <a:t>Inputs</a:t>
            </a:r>
          </a:p>
        </p:txBody>
      </p:sp>
      <p:sp>
        <p:nvSpPr>
          <p:cNvPr id="12" name="TextBox 11"/>
          <p:cNvSpPr txBox="1"/>
          <p:nvPr/>
        </p:nvSpPr>
        <p:spPr bwMode="auto">
          <a:xfrm>
            <a:off x="6175443" y="1882175"/>
            <a:ext cx="1034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rtlCol="0">
            <a:spAutoFit/>
          </a:bodyPr>
          <a:lstStyle/>
          <a:p>
            <a:pPr algn="l" eaLnBrk="1" fontAlgn="auto" hangingPunct="1">
              <a:lnSpc>
                <a:spcPct val="100000"/>
              </a:lnSpc>
              <a:spcBef>
                <a:spcPts val="0"/>
              </a:spcBef>
              <a:spcAft>
                <a:spcPts val="0"/>
              </a:spcAft>
              <a:buClrTx/>
            </a:pPr>
            <a:r>
              <a:rPr lang="en-US" sz="1800" u="sng" dirty="0">
                <a:solidFill>
                  <a:prstClr val="black">
                    <a:lumMod val="75000"/>
                    <a:lumOff val="25000"/>
                  </a:prstClr>
                </a:solidFill>
                <a:latin typeface="EMprint" panose="020B0503020204020204" pitchFamily="34" charset="0"/>
                <a:ea typeface="EMprint" panose="020B0503020204020204" pitchFamily="34" charset="0"/>
              </a:rPr>
              <a:t>Outputs</a:t>
            </a:r>
          </a:p>
        </p:txBody>
      </p:sp>
      <p:sp>
        <p:nvSpPr>
          <p:cNvPr id="13" name="TextBox 12"/>
          <p:cNvSpPr txBox="1"/>
          <p:nvPr/>
        </p:nvSpPr>
        <p:spPr bwMode="auto">
          <a:xfrm>
            <a:off x="4223322" y="2339849"/>
            <a:ext cx="6254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rtlCol="0">
            <a:spAutoFit/>
          </a:bodyPr>
          <a:lstStyle/>
          <a:p>
            <a:pPr eaLnBrk="1" fontAlgn="auto" hangingPunct="1">
              <a:lnSpc>
                <a:spcPct val="100000"/>
              </a:lnSpc>
              <a:spcBef>
                <a:spcPts val="0"/>
              </a:spcBef>
              <a:spcAft>
                <a:spcPts val="0"/>
              </a:spcAft>
              <a:buClrTx/>
            </a:pPr>
            <a:r>
              <a:rPr lang="en-US" sz="900" dirty="0">
                <a:solidFill>
                  <a:prstClr val="white"/>
                </a:solidFill>
                <a:latin typeface="EMprint" panose="020B0503020204020204" pitchFamily="34" charset="0"/>
                <a:ea typeface="EMprint" panose="020B0503020204020204" pitchFamily="34" charset="0"/>
              </a:rPr>
              <a:t>Refinery</a:t>
            </a:r>
          </a:p>
        </p:txBody>
      </p:sp>
      <p:cxnSp>
        <p:nvCxnSpPr>
          <p:cNvPr id="14" name="Straight Arrow Connector 13"/>
          <p:cNvCxnSpPr/>
          <p:nvPr/>
        </p:nvCxnSpPr>
        <p:spPr>
          <a:xfrm>
            <a:off x="5098358" y="2274044"/>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239444" y="240531"/>
            <a:ext cx="6188337" cy="742950"/>
          </a:xfrm>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Strathcona Inputs/Outputs</a:t>
            </a:r>
          </a:p>
        </p:txBody>
      </p:sp>
    </p:spTree>
    <p:extLst>
      <p:ext uri="{BB962C8B-B14F-4D97-AF65-F5344CB8AC3E}">
        <p14:creationId xmlns:p14="http://schemas.microsoft.com/office/powerpoint/2010/main" val="2091803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651909" y="4627157"/>
            <a:ext cx="626759" cy="523447"/>
          </a:xfrm>
          <a:prstGeom prst="rect">
            <a:avLst/>
          </a:prstGeom>
        </p:spPr>
      </p:pic>
      <p:sp>
        <p:nvSpPr>
          <p:cNvPr id="114" name="Rounded Rectangle 113"/>
          <p:cNvSpPr/>
          <p:nvPr/>
        </p:nvSpPr>
        <p:spPr>
          <a:xfrm>
            <a:off x="6646842" y="2287406"/>
            <a:ext cx="1304165" cy="9839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2" name="Title 1"/>
          <p:cNvSpPr>
            <a:spLocks noGrp="1"/>
          </p:cNvSpPr>
          <p:nvPr>
            <p:ph type="title"/>
          </p:nvPr>
        </p:nvSpPr>
        <p:spPr/>
        <p:txBody>
          <a:bodyPr vert="horz" lIns="91420" tIns="45710" rIns="91420" bIns="45710" rtlCol="0" anchor="ctr">
            <a:normAutofit/>
          </a:bodyPr>
          <a:lstStyle/>
          <a:p>
            <a:r>
              <a:rPr lang="en-US" sz="3200" b="0" dirty="0" smtClean="0">
                <a:latin typeface="EMprint" panose="020B0503020204020204" pitchFamily="34" charset="0"/>
                <a:ea typeface="EMprint" panose="020B0503020204020204" pitchFamily="34" charset="0"/>
              </a:rPr>
              <a:t>Our Brands and Customers</a:t>
            </a:r>
            <a:endParaRPr lang="en-US" sz="3200" b="0" dirty="0">
              <a:latin typeface="EMprint" panose="020B0503020204020204" pitchFamily="34" charset="0"/>
              <a:ea typeface="EMprint" panose="020B0503020204020204" pitchFamily="34" charset="0"/>
            </a:endParaRPr>
          </a:p>
        </p:txBody>
      </p:sp>
      <p:pic>
        <p:nvPicPr>
          <p:cNvPr id="5" name="Picture 4"/>
          <p:cNvPicPr>
            <a:picLocks noChangeAspect="1"/>
          </p:cNvPicPr>
          <p:nvPr/>
        </p:nvPicPr>
        <p:blipFill>
          <a:blip r:embed="rId4">
            <a:biLevel thresh="50000"/>
          </a:blip>
          <a:stretch>
            <a:fillRect/>
          </a:stretch>
        </p:blipFill>
        <p:spPr>
          <a:xfrm>
            <a:off x="3151910" y="4691967"/>
            <a:ext cx="605280" cy="441350"/>
          </a:xfrm>
          <a:prstGeom prst="rect">
            <a:avLst/>
          </a:prstGeom>
        </p:spPr>
      </p:pic>
      <p:pic>
        <p:nvPicPr>
          <p:cNvPr id="6" name="Picture 5"/>
          <p:cNvPicPr>
            <a:picLocks noChangeAspect="1"/>
          </p:cNvPicPr>
          <p:nvPr/>
        </p:nvPicPr>
        <p:blipFill>
          <a:blip r:embed="rId5"/>
          <a:stretch>
            <a:fillRect/>
          </a:stretch>
        </p:blipFill>
        <p:spPr>
          <a:xfrm>
            <a:off x="6882362" y="4696816"/>
            <a:ext cx="511628" cy="441350"/>
          </a:xfrm>
          <a:prstGeom prst="rect">
            <a:avLst/>
          </a:prstGeom>
        </p:spPr>
      </p:pic>
      <p:pic>
        <p:nvPicPr>
          <p:cNvPr id="10" name="Picture 9"/>
          <p:cNvPicPr>
            <a:picLocks noChangeAspect="1"/>
          </p:cNvPicPr>
          <p:nvPr/>
        </p:nvPicPr>
        <p:blipFill>
          <a:blip r:embed="rId6"/>
          <a:stretch>
            <a:fillRect/>
          </a:stretch>
        </p:blipFill>
        <p:spPr>
          <a:xfrm>
            <a:off x="4204642" y="4681346"/>
            <a:ext cx="389825" cy="451971"/>
          </a:xfrm>
          <a:prstGeom prst="rect">
            <a:avLst/>
          </a:prstGeom>
        </p:spPr>
      </p:pic>
      <p:sp>
        <p:nvSpPr>
          <p:cNvPr id="12" name="TextBox 11"/>
          <p:cNvSpPr txBox="1"/>
          <p:nvPr/>
        </p:nvSpPr>
        <p:spPr>
          <a:xfrm rot="16200000">
            <a:off x="2701195" y="3882382"/>
            <a:ext cx="564578" cy="207749"/>
          </a:xfrm>
          <a:prstGeom prst="rect">
            <a:avLst/>
          </a:prstGeom>
          <a:noFill/>
        </p:spPr>
        <p:txBody>
          <a:bodyPr wrap="non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Retail W</a:t>
            </a:r>
          </a:p>
        </p:txBody>
      </p:sp>
      <p:sp>
        <p:nvSpPr>
          <p:cNvPr id="19" name="TextBox 18"/>
          <p:cNvSpPr txBox="1"/>
          <p:nvPr/>
        </p:nvSpPr>
        <p:spPr>
          <a:xfrm rot="16200000">
            <a:off x="7134384" y="3871362"/>
            <a:ext cx="749914" cy="207749"/>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Br. Reseller</a:t>
            </a:r>
          </a:p>
        </p:txBody>
      </p:sp>
      <p:sp>
        <p:nvSpPr>
          <p:cNvPr id="31" name="TextBox 30"/>
          <p:cNvSpPr txBox="1"/>
          <p:nvPr/>
        </p:nvSpPr>
        <p:spPr>
          <a:xfrm>
            <a:off x="1337057" y="4657143"/>
            <a:ext cx="1073362" cy="415498"/>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pPr>
            <a:r>
              <a:rPr lang="en-US" sz="1050" b="0" dirty="0">
                <a:solidFill>
                  <a:srgbClr val="000000"/>
                </a:solidFill>
                <a:latin typeface="EMprint" panose="020B0503020204020204" pitchFamily="34" charset="0"/>
                <a:ea typeface="EMprint" panose="020B0503020204020204" pitchFamily="34" charset="0"/>
              </a:rPr>
              <a:t>End User / Customer</a:t>
            </a:r>
          </a:p>
        </p:txBody>
      </p:sp>
      <p:sp>
        <p:nvSpPr>
          <p:cNvPr id="32" name="TextBox 31"/>
          <p:cNvSpPr txBox="1"/>
          <p:nvPr/>
        </p:nvSpPr>
        <p:spPr>
          <a:xfrm>
            <a:off x="1341427" y="3787116"/>
            <a:ext cx="1000220" cy="415498"/>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pPr>
            <a:r>
              <a:rPr lang="en-US" sz="1050" b="0" dirty="0">
                <a:solidFill>
                  <a:srgbClr val="000000"/>
                </a:solidFill>
                <a:latin typeface="EMprint" panose="020B0503020204020204" pitchFamily="34" charset="0"/>
                <a:ea typeface="EMprint" panose="020B0503020204020204" pitchFamily="34" charset="0"/>
              </a:rPr>
              <a:t>Channels / Customers</a:t>
            </a:r>
          </a:p>
        </p:txBody>
      </p:sp>
      <p:sp>
        <p:nvSpPr>
          <p:cNvPr id="33" name="TextBox 32"/>
          <p:cNvSpPr txBox="1"/>
          <p:nvPr/>
        </p:nvSpPr>
        <p:spPr>
          <a:xfrm>
            <a:off x="1337045" y="2287373"/>
            <a:ext cx="1073374" cy="253916"/>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pPr>
            <a:r>
              <a:rPr lang="en-US" sz="1050" b="0" dirty="0">
                <a:solidFill>
                  <a:srgbClr val="000000"/>
                </a:solidFill>
                <a:latin typeface="EMprint" panose="020B0503020204020204" pitchFamily="34" charset="0"/>
                <a:ea typeface="EMprint" panose="020B0503020204020204" pitchFamily="34" charset="0"/>
              </a:rPr>
              <a:t>IOL Businesses</a:t>
            </a:r>
          </a:p>
        </p:txBody>
      </p:sp>
      <p:sp>
        <p:nvSpPr>
          <p:cNvPr id="38" name="TextBox 37"/>
          <p:cNvSpPr txBox="1"/>
          <p:nvPr/>
        </p:nvSpPr>
        <p:spPr>
          <a:xfrm>
            <a:off x="3887477" y="2287296"/>
            <a:ext cx="1303020" cy="280928"/>
          </a:xfrm>
          <a:prstGeom prst="roundRect">
            <a:avLst/>
          </a:prstGeom>
          <a:solidFill>
            <a:srgbClr val="13943C"/>
          </a:solidFill>
        </p:spPr>
        <p:txBody>
          <a:bodyPr wrap="none" rtlCol="0">
            <a:noAutofit/>
          </a:bodyPr>
          <a:lstStyle/>
          <a:p>
            <a:pPr defTabSz="342905" eaLnBrk="1" fontAlgn="auto" hangingPunct="1">
              <a:lnSpc>
                <a:spcPct val="100000"/>
              </a:lnSpc>
              <a:spcBef>
                <a:spcPts val="0"/>
              </a:spcBef>
              <a:spcAft>
                <a:spcPts val="0"/>
              </a:spcAft>
              <a:buClrTx/>
              <a:defRPr/>
            </a:pPr>
            <a:r>
              <a:rPr lang="en-US" sz="1200" kern="0" dirty="0">
                <a:solidFill>
                  <a:srgbClr val="FFFFFF"/>
                </a:solidFill>
                <a:latin typeface="EMprint" panose="020B0503020204020204" pitchFamily="34" charset="0"/>
                <a:ea typeface="EMprint" panose="020B0503020204020204" pitchFamily="34" charset="0"/>
              </a:rPr>
              <a:t>Wholesale</a:t>
            </a:r>
          </a:p>
        </p:txBody>
      </p:sp>
      <p:sp>
        <p:nvSpPr>
          <p:cNvPr id="39" name="TextBox 38"/>
          <p:cNvSpPr txBox="1">
            <a:spLocks noChangeAspect="1"/>
          </p:cNvSpPr>
          <p:nvPr/>
        </p:nvSpPr>
        <p:spPr>
          <a:xfrm>
            <a:off x="2504895" y="2298308"/>
            <a:ext cx="1303020" cy="280928"/>
          </a:xfrm>
          <a:prstGeom prst="roundRect">
            <a:avLst/>
          </a:prstGeom>
          <a:solidFill>
            <a:srgbClr val="FF0000"/>
          </a:solidFill>
        </p:spPr>
        <p:txBody>
          <a:bodyPr wrap="none" rtlCol="0">
            <a:noAutofit/>
          </a:bodyPr>
          <a:lstStyle/>
          <a:p>
            <a:pPr defTabSz="342905" eaLnBrk="1" fontAlgn="auto" hangingPunct="1">
              <a:lnSpc>
                <a:spcPct val="100000"/>
              </a:lnSpc>
              <a:spcBef>
                <a:spcPts val="0"/>
              </a:spcBef>
              <a:spcAft>
                <a:spcPts val="0"/>
              </a:spcAft>
              <a:buClrTx/>
            </a:pPr>
            <a:r>
              <a:rPr lang="en-US" sz="1200" dirty="0">
                <a:solidFill>
                  <a:srgbClr val="FFFFFF"/>
                </a:solidFill>
                <a:latin typeface="EMprint" panose="020B0503020204020204" pitchFamily="34" charset="0"/>
                <a:ea typeface="EMprint" panose="020B0503020204020204" pitchFamily="34" charset="0"/>
              </a:rPr>
              <a:t>Retail</a:t>
            </a:r>
          </a:p>
        </p:txBody>
      </p:sp>
      <p:sp>
        <p:nvSpPr>
          <p:cNvPr id="42" name="TextBox 41"/>
          <p:cNvSpPr txBox="1"/>
          <p:nvPr/>
        </p:nvSpPr>
        <p:spPr>
          <a:xfrm>
            <a:off x="5270060" y="2287297"/>
            <a:ext cx="1303020" cy="280928"/>
          </a:xfrm>
          <a:prstGeom prst="roundRect">
            <a:avLst/>
          </a:prstGeom>
          <a:solidFill>
            <a:srgbClr val="00A3E0"/>
          </a:solidFill>
        </p:spPr>
        <p:txBody>
          <a:bodyPr wrap="none" rtlCol="0">
            <a:noAutofit/>
          </a:bodyPr>
          <a:lstStyle/>
          <a:p>
            <a:pPr defTabSz="342905" eaLnBrk="1" fontAlgn="auto" hangingPunct="1">
              <a:lnSpc>
                <a:spcPct val="100000"/>
              </a:lnSpc>
              <a:spcBef>
                <a:spcPts val="0"/>
              </a:spcBef>
              <a:spcAft>
                <a:spcPts val="0"/>
              </a:spcAft>
              <a:buClrTx/>
              <a:defRPr/>
            </a:pPr>
            <a:r>
              <a:rPr lang="en-US" sz="1200" kern="0" dirty="0">
                <a:solidFill>
                  <a:srgbClr val="FFFFFF"/>
                </a:solidFill>
                <a:latin typeface="EMprint" panose="020B0503020204020204" pitchFamily="34" charset="0"/>
                <a:ea typeface="EMprint" panose="020B0503020204020204" pitchFamily="34" charset="0"/>
              </a:rPr>
              <a:t>Branded Reseller</a:t>
            </a:r>
          </a:p>
        </p:txBody>
      </p:sp>
      <p:sp>
        <p:nvSpPr>
          <p:cNvPr id="46" name="TextBox 45"/>
          <p:cNvSpPr txBox="1"/>
          <p:nvPr/>
        </p:nvSpPr>
        <p:spPr>
          <a:xfrm>
            <a:off x="6652643" y="2287373"/>
            <a:ext cx="1303020" cy="280928"/>
          </a:xfrm>
          <a:prstGeom prst="roundRect">
            <a:avLst/>
          </a:prstGeom>
          <a:solidFill>
            <a:srgbClr val="ED8B00"/>
          </a:solidFill>
        </p:spPr>
        <p:txBody>
          <a:bodyPr wrap="square" rtlCol="0">
            <a:noAutofit/>
          </a:bodyPr>
          <a:lstStyle/>
          <a:p>
            <a:pPr defTabSz="342905" eaLnBrk="1" fontAlgn="auto" hangingPunct="1">
              <a:lnSpc>
                <a:spcPct val="100000"/>
              </a:lnSpc>
              <a:spcBef>
                <a:spcPts val="0"/>
              </a:spcBef>
              <a:spcAft>
                <a:spcPts val="0"/>
              </a:spcAft>
              <a:buClrTx/>
              <a:defRPr/>
            </a:pPr>
            <a:r>
              <a:rPr lang="en-US" sz="1200" kern="0" dirty="0">
                <a:solidFill>
                  <a:srgbClr val="FFFFFF"/>
                </a:solidFill>
                <a:latin typeface="EMprint" panose="020B0503020204020204" pitchFamily="34" charset="0"/>
                <a:ea typeface="EMprint" panose="020B0503020204020204" pitchFamily="34" charset="0"/>
              </a:rPr>
              <a:t>I&amp;C Direct</a:t>
            </a:r>
          </a:p>
        </p:txBody>
      </p:sp>
      <p:pic>
        <p:nvPicPr>
          <p:cNvPr id="48" name="Picture 47"/>
          <p:cNvPicPr>
            <a:picLocks noChangeAspect="1"/>
          </p:cNvPicPr>
          <p:nvPr/>
        </p:nvPicPr>
        <p:blipFill>
          <a:blip r:embed="rId7"/>
          <a:stretch>
            <a:fillRect/>
          </a:stretch>
        </p:blipFill>
        <p:spPr>
          <a:xfrm>
            <a:off x="2760952" y="2671036"/>
            <a:ext cx="325150" cy="226280"/>
          </a:xfrm>
          <a:prstGeom prst="rect">
            <a:avLst/>
          </a:prstGeom>
        </p:spPr>
      </p:pic>
      <p:pic>
        <p:nvPicPr>
          <p:cNvPr id="49" name="Picture 48"/>
          <p:cNvPicPr>
            <a:picLocks noChangeAspect="1"/>
          </p:cNvPicPr>
          <p:nvPr/>
        </p:nvPicPr>
        <p:blipFill>
          <a:blip r:embed="rId8"/>
          <a:stretch>
            <a:fillRect/>
          </a:stretch>
        </p:blipFill>
        <p:spPr>
          <a:xfrm>
            <a:off x="3143250" y="2699157"/>
            <a:ext cx="391986" cy="158339"/>
          </a:xfrm>
          <a:prstGeom prst="rect">
            <a:avLst/>
          </a:prstGeom>
        </p:spPr>
      </p:pic>
      <p:sp>
        <p:nvSpPr>
          <p:cNvPr id="50" name="TextBox 49"/>
          <p:cNvSpPr txBox="1"/>
          <p:nvPr/>
        </p:nvSpPr>
        <p:spPr>
          <a:xfrm>
            <a:off x="1323190" y="2649677"/>
            <a:ext cx="978872" cy="253916"/>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pPr>
            <a:r>
              <a:rPr lang="en-US" sz="1050" b="0" dirty="0">
                <a:solidFill>
                  <a:srgbClr val="000000"/>
                </a:solidFill>
                <a:latin typeface="EMprint" panose="020B0503020204020204" pitchFamily="34" charset="0"/>
                <a:ea typeface="EMprint" panose="020B0503020204020204" pitchFamily="34" charset="0"/>
              </a:rPr>
              <a:t>Brand</a:t>
            </a:r>
          </a:p>
        </p:txBody>
      </p:sp>
      <p:sp>
        <p:nvSpPr>
          <p:cNvPr id="51" name="TextBox 50"/>
          <p:cNvSpPr txBox="1"/>
          <p:nvPr/>
        </p:nvSpPr>
        <p:spPr>
          <a:xfrm>
            <a:off x="1337045" y="3039824"/>
            <a:ext cx="786514" cy="253916"/>
          </a:xfrm>
          <a:prstGeom prst="rect">
            <a:avLst/>
          </a:prstGeom>
          <a:noFill/>
        </p:spPr>
        <p:txBody>
          <a:bodyPr wrap="square" rtlCol="0">
            <a:spAutoFit/>
          </a:bodyPr>
          <a:lstStyle/>
          <a:p>
            <a:pPr algn="l" defTabSz="342905" eaLnBrk="1" fontAlgn="auto" hangingPunct="1">
              <a:lnSpc>
                <a:spcPct val="100000"/>
              </a:lnSpc>
              <a:spcBef>
                <a:spcPts val="0"/>
              </a:spcBef>
              <a:spcAft>
                <a:spcPts val="0"/>
              </a:spcAft>
              <a:buClrTx/>
            </a:pPr>
            <a:r>
              <a:rPr lang="en-US" sz="1050" b="0" dirty="0">
                <a:solidFill>
                  <a:srgbClr val="000000"/>
                </a:solidFill>
                <a:latin typeface="EMprint" panose="020B0503020204020204" pitchFamily="34" charset="0"/>
                <a:ea typeface="EMprint" panose="020B0503020204020204" pitchFamily="34" charset="0"/>
              </a:rPr>
              <a:t>Product</a:t>
            </a:r>
          </a:p>
        </p:txBody>
      </p:sp>
      <p:pic>
        <p:nvPicPr>
          <p:cNvPr id="52" name="Picture 51"/>
          <p:cNvPicPr>
            <a:picLocks noChangeAspect="1"/>
          </p:cNvPicPr>
          <p:nvPr/>
        </p:nvPicPr>
        <p:blipFill>
          <a:blip r:embed="rId9"/>
          <a:stretch>
            <a:fillRect/>
          </a:stretch>
        </p:blipFill>
        <p:spPr>
          <a:xfrm>
            <a:off x="2940779" y="2967404"/>
            <a:ext cx="400293" cy="303253"/>
          </a:xfrm>
          <a:prstGeom prst="rect">
            <a:avLst/>
          </a:prstGeom>
        </p:spPr>
      </p:pic>
      <p:pic>
        <p:nvPicPr>
          <p:cNvPr id="55" name="Picture 54"/>
          <p:cNvPicPr>
            <a:picLocks noChangeAspect="1"/>
          </p:cNvPicPr>
          <p:nvPr/>
        </p:nvPicPr>
        <p:blipFill>
          <a:blip r:embed="rId7"/>
          <a:stretch>
            <a:fillRect/>
          </a:stretch>
        </p:blipFill>
        <p:spPr>
          <a:xfrm>
            <a:off x="5727723" y="2671034"/>
            <a:ext cx="325199" cy="226314"/>
          </a:xfrm>
          <a:prstGeom prst="rect">
            <a:avLst/>
          </a:prstGeom>
        </p:spPr>
      </p:pic>
      <p:pic>
        <p:nvPicPr>
          <p:cNvPr id="56" name="Picture 55"/>
          <p:cNvPicPr>
            <a:picLocks noChangeAspect="1"/>
          </p:cNvPicPr>
          <p:nvPr/>
        </p:nvPicPr>
        <p:blipFill>
          <a:blip r:embed="rId7"/>
          <a:stretch>
            <a:fillRect/>
          </a:stretch>
        </p:blipFill>
        <p:spPr>
          <a:xfrm>
            <a:off x="7059164" y="2671034"/>
            <a:ext cx="325199" cy="226314"/>
          </a:xfrm>
          <a:prstGeom prst="rect">
            <a:avLst/>
          </a:prstGeom>
        </p:spPr>
      </p:pic>
      <p:pic>
        <p:nvPicPr>
          <p:cNvPr id="57" name="Picture 56"/>
          <p:cNvPicPr>
            <a:picLocks noChangeAspect="1"/>
          </p:cNvPicPr>
          <p:nvPr/>
        </p:nvPicPr>
        <p:blipFill>
          <a:blip r:embed="rId10"/>
          <a:stretch>
            <a:fillRect/>
          </a:stretch>
        </p:blipFill>
        <p:spPr>
          <a:xfrm>
            <a:off x="4410095" y="2990425"/>
            <a:ext cx="161908" cy="165554"/>
          </a:xfrm>
          <a:prstGeom prst="rect">
            <a:avLst/>
          </a:prstGeom>
        </p:spPr>
      </p:pic>
      <p:pic>
        <p:nvPicPr>
          <p:cNvPr id="58" name="Picture 57"/>
          <p:cNvPicPr>
            <a:picLocks noChangeAspect="1"/>
          </p:cNvPicPr>
          <p:nvPr/>
        </p:nvPicPr>
        <p:blipFill>
          <a:blip r:embed="rId11"/>
          <a:stretch>
            <a:fillRect/>
          </a:stretch>
        </p:blipFill>
        <p:spPr>
          <a:xfrm>
            <a:off x="4302874" y="2665687"/>
            <a:ext cx="383426" cy="209241"/>
          </a:xfrm>
          <a:prstGeom prst="rect">
            <a:avLst/>
          </a:prstGeom>
        </p:spPr>
      </p:pic>
      <p:pic>
        <p:nvPicPr>
          <p:cNvPr id="70" name="Picture 69"/>
          <p:cNvPicPr>
            <a:picLocks noChangeAspect="1"/>
          </p:cNvPicPr>
          <p:nvPr/>
        </p:nvPicPr>
        <p:blipFill>
          <a:blip r:embed="rId12"/>
          <a:stretch>
            <a:fillRect/>
          </a:stretch>
        </p:blipFill>
        <p:spPr>
          <a:xfrm>
            <a:off x="5376464" y="2990422"/>
            <a:ext cx="725020" cy="223083"/>
          </a:xfrm>
          <a:prstGeom prst="rect">
            <a:avLst/>
          </a:prstGeom>
        </p:spPr>
      </p:pic>
      <p:pic>
        <p:nvPicPr>
          <p:cNvPr id="71" name="Picture 70"/>
          <p:cNvPicPr>
            <a:picLocks noChangeAspect="1"/>
          </p:cNvPicPr>
          <p:nvPr/>
        </p:nvPicPr>
        <p:blipFill>
          <a:blip r:embed="rId10"/>
          <a:stretch>
            <a:fillRect/>
          </a:stretch>
        </p:blipFill>
        <p:spPr>
          <a:xfrm>
            <a:off x="6229785" y="2990424"/>
            <a:ext cx="171017" cy="174869"/>
          </a:xfrm>
          <a:prstGeom prst="rect">
            <a:avLst/>
          </a:prstGeom>
        </p:spPr>
      </p:pic>
      <p:pic>
        <p:nvPicPr>
          <p:cNvPr id="72" name="Picture 71"/>
          <p:cNvPicPr>
            <a:picLocks noChangeAspect="1"/>
          </p:cNvPicPr>
          <p:nvPr/>
        </p:nvPicPr>
        <p:blipFill>
          <a:blip r:embed="rId12"/>
          <a:stretch>
            <a:fillRect/>
          </a:stretch>
        </p:blipFill>
        <p:spPr>
          <a:xfrm>
            <a:off x="6756978" y="2990422"/>
            <a:ext cx="725020" cy="223083"/>
          </a:xfrm>
          <a:prstGeom prst="rect">
            <a:avLst/>
          </a:prstGeom>
        </p:spPr>
      </p:pic>
      <p:pic>
        <p:nvPicPr>
          <p:cNvPr id="73" name="Picture 72"/>
          <p:cNvPicPr>
            <a:picLocks noChangeAspect="1"/>
          </p:cNvPicPr>
          <p:nvPr/>
        </p:nvPicPr>
        <p:blipFill>
          <a:blip r:embed="rId10"/>
          <a:stretch>
            <a:fillRect/>
          </a:stretch>
        </p:blipFill>
        <p:spPr>
          <a:xfrm>
            <a:off x="7610299" y="2990424"/>
            <a:ext cx="171017" cy="174869"/>
          </a:xfrm>
          <a:prstGeom prst="rect">
            <a:avLst/>
          </a:prstGeom>
        </p:spPr>
      </p:pic>
      <p:sp>
        <p:nvSpPr>
          <p:cNvPr id="74" name="TextBox 73"/>
          <p:cNvSpPr txBox="1"/>
          <p:nvPr/>
        </p:nvSpPr>
        <p:spPr>
          <a:xfrm rot="16200000">
            <a:off x="5785112" y="3960478"/>
            <a:ext cx="463588" cy="207749"/>
          </a:xfrm>
          <a:prstGeom prst="rect">
            <a:avLst/>
          </a:prstGeom>
          <a:noFill/>
        </p:spPr>
        <p:txBody>
          <a:bodyPr wrap="non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TTBW</a:t>
            </a:r>
          </a:p>
        </p:txBody>
      </p:sp>
      <p:pic>
        <p:nvPicPr>
          <p:cNvPr id="75" name="Picture 74"/>
          <p:cNvPicPr>
            <a:picLocks noChangeAspect="1"/>
          </p:cNvPicPr>
          <p:nvPr/>
        </p:nvPicPr>
        <p:blipFill>
          <a:blip r:embed="rId13"/>
          <a:stretch>
            <a:fillRect/>
          </a:stretch>
        </p:blipFill>
        <p:spPr>
          <a:xfrm>
            <a:off x="4426877" y="3656886"/>
            <a:ext cx="692331" cy="220709"/>
          </a:xfrm>
          <a:prstGeom prst="rect">
            <a:avLst/>
          </a:prstGeom>
        </p:spPr>
      </p:pic>
      <p:pic>
        <p:nvPicPr>
          <p:cNvPr id="76" name="Picture 75"/>
          <p:cNvPicPr>
            <a:picLocks noChangeAspect="1"/>
          </p:cNvPicPr>
          <p:nvPr/>
        </p:nvPicPr>
        <p:blipFill>
          <a:blip r:embed="rId14"/>
          <a:stretch>
            <a:fillRect/>
          </a:stretch>
        </p:blipFill>
        <p:spPr>
          <a:xfrm>
            <a:off x="2509408" y="3389926"/>
            <a:ext cx="413226" cy="407640"/>
          </a:xfrm>
          <a:prstGeom prst="rect">
            <a:avLst/>
          </a:prstGeom>
        </p:spPr>
      </p:pic>
      <p:pic>
        <p:nvPicPr>
          <p:cNvPr id="78" name="Picture 77"/>
          <p:cNvPicPr>
            <a:picLocks noChangeAspect="1"/>
          </p:cNvPicPr>
          <p:nvPr/>
        </p:nvPicPr>
        <p:blipFill>
          <a:blip r:embed="rId15"/>
          <a:stretch>
            <a:fillRect/>
          </a:stretch>
        </p:blipFill>
        <p:spPr>
          <a:xfrm>
            <a:off x="3957368" y="3439812"/>
            <a:ext cx="642600" cy="188891"/>
          </a:xfrm>
          <a:prstGeom prst="rect">
            <a:avLst/>
          </a:prstGeom>
        </p:spPr>
      </p:pic>
      <p:pic>
        <p:nvPicPr>
          <p:cNvPr id="79" name="Picture 78"/>
          <p:cNvPicPr>
            <a:picLocks noChangeAspect="1"/>
          </p:cNvPicPr>
          <p:nvPr/>
        </p:nvPicPr>
        <p:blipFill>
          <a:blip r:embed="rId16"/>
          <a:stretch>
            <a:fillRect/>
          </a:stretch>
        </p:blipFill>
        <p:spPr>
          <a:xfrm>
            <a:off x="3164259" y="3406331"/>
            <a:ext cx="371023" cy="346138"/>
          </a:xfrm>
          <a:prstGeom prst="rect">
            <a:avLst/>
          </a:prstGeom>
        </p:spPr>
      </p:pic>
      <p:pic>
        <p:nvPicPr>
          <p:cNvPr id="89" name="Picture 88"/>
          <p:cNvPicPr>
            <a:picLocks noChangeAspect="1"/>
          </p:cNvPicPr>
          <p:nvPr/>
        </p:nvPicPr>
        <p:blipFill>
          <a:blip r:embed="rId17"/>
          <a:stretch>
            <a:fillRect/>
          </a:stretch>
        </p:blipFill>
        <p:spPr>
          <a:xfrm>
            <a:off x="4484092" y="4006370"/>
            <a:ext cx="266846" cy="381208"/>
          </a:xfrm>
          <a:prstGeom prst="rect">
            <a:avLst/>
          </a:prstGeom>
        </p:spPr>
      </p:pic>
      <p:sp>
        <p:nvSpPr>
          <p:cNvPr id="92" name="TextBox 91"/>
          <p:cNvSpPr txBox="1"/>
          <p:nvPr/>
        </p:nvSpPr>
        <p:spPr bwMode="auto">
          <a:xfrm>
            <a:off x="-22687" y="5813451"/>
            <a:ext cx="374493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rtlCol="0">
            <a:spAutoFit/>
          </a:bodyPr>
          <a:lstStyle/>
          <a:p>
            <a:pPr algn="l" eaLnBrk="1" fontAlgn="auto" hangingPunct="1">
              <a:lnSpc>
                <a:spcPct val="100000"/>
              </a:lnSpc>
              <a:spcBef>
                <a:spcPts val="0"/>
              </a:spcBef>
              <a:spcAft>
                <a:spcPts val="0"/>
              </a:spcAft>
              <a:buClrTx/>
            </a:pPr>
            <a:r>
              <a:rPr lang="en-US" sz="750" b="0" dirty="0">
                <a:solidFill>
                  <a:prstClr val="black">
                    <a:lumMod val="75000"/>
                    <a:lumOff val="25000"/>
                  </a:prstClr>
                </a:solidFill>
                <a:latin typeface="EMprint" panose="020B0503020204020204" pitchFamily="34" charset="0"/>
                <a:ea typeface="EMprint" panose="020B0503020204020204" pitchFamily="34" charset="0"/>
              </a:rPr>
              <a:t>Customer = Who we sell to; End user (consumer) = Who ultimately consumes the fuel. </a:t>
            </a:r>
          </a:p>
        </p:txBody>
      </p:sp>
      <p:pic>
        <p:nvPicPr>
          <p:cNvPr id="93" name="Picture 92"/>
          <p:cNvPicPr>
            <a:picLocks noChangeAspect="1"/>
          </p:cNvPicPr>
          <p:nvPr/>
        </p:nvPicPr>
        <p:blipFill>
          <a:blip r:embed="rId18">
            <a:biLevel thresh="50000"/>
          </a:blip>
          <a:stretch>
            <a:fillRect/>
          </a:stretch>
        </p:blipFill>
        <p:spPr>
          <a:xfrm>
            <a:off x="5618581" y="4701361"/>
            <a:ext cx="905698" cy="384413"/>
          </a:xfrm>
          <a:prstGeom prst="rect">
            <a:avLst/>
          </a:prstGeom>
        </p:spPr>
      </p:pic>
      <p:pic>
        <p:nvPicPr>
          <p:cNvPr id="94" name="Picture 93"/>
          <p:cNvPicPr>
            <a:picLocks noChangeAspect="1"/>
          </p:cNvPicPr>
          <p:nvPr/>
        </p:nvPicPr>
        <p:blipFill>
          <a:blip r:embed="rId19">
            <a:biLevel thresh="50000"/>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a:off x="4546267" y="4712765"/>
            <a:ext cx="487270" cy="434946"/>
          </a:xfrm>
          <a:prstGeom prst="rect">
            <a:avLst/>
          </a:prstGeom>
        </p:spPr>
      </p:pic>
      <p:pic>
        <p:nvPicPr>
          <p:cNvPr id="95" name="Picture 94"/>
          <p:cNvPicPr>
            <a:picLocks noChangeAspect="1"/>
          </p:cNvPicPr>
          <p:nvPr/>
        </p:nvPicPr>
        <p:blipFill>
          <a:blip r:embed="rId21"/>
          <a:stretch>
            <a:fillRect/>
          </a:stretch>
        </p:blipFill>
        <p:spPr>
          <a:xfrm>
            <a:off x="5073750" y="4742073"/>
            <a:ext cx="443110" cy="330516"/>
          </a:xfrm>
          <a:prstGeom prst="rect">
            <a:avLst/>
          </a:prstGeom>
        </p:spPr>
      </p:pic>
      <p:pic>
        <p:nvPicPr>
          <p:cNvPr id="97" name="Picture 96"/>
          <p:cNvPicPr>
            <a:picLocks noChangeAspect="1"/>
          </p:cNvPicPr>
          <p:nvPr/>
        </p:nvPicPr>
        <p:blipFill>
          <a:blip r:embed="rId22">
            <a:biLevel thresh="25000"/>
          </a:blip>
          <a:stretch>
            <a:fillRect/>
          </a:stretch>
        </p:blipFill>
        <p:spPr>
          <a:xfrm>
            <a:off x="2339284" y="4733549"/>
            <a:ext cx="822744" cy="331863"/>
          </a:xfrm>
          <a:prstGeom prst="rect">
            <a:avLst/>
          </a:prstGeom>
        </p:spPr>
      </p:pic>
      <p:pic>
        <p:nvPicPr>
          <p:cNvPr id="100" name="Picture 99"/>
          <p:cNvPicPr>
            <a:picLocks noChangeAspect="1"/>
          </p:cNvPicPr>
          <p:nvPr/>
        </p:nvPicPr>
        <p:blipFill>
          <a:blip r:embed="rId23"/>
          <a:stretch>
            <a:fillRect/>
          </a:stretch>
        </p:blipFill>
        <p:spPr>
          <a:xfrm>
            <a:off x="3850306" y="3845500"/>
            <a:ext cx="501758" cy="225068"/>
          </a:xfrm>
          <a:prstGeom prst="rect">
            <a:avLst/>
          </a:prstGeom>
        </p:spPr>
      </p:pic>
      <p:sp>
        <p:nvSpPr>
          <p:cNvPr id="106" name="TextBox 105"/>
          <p:cNvSpPr txBox="1"/>
          <p:nvPr/>
        </p:nvSpPr>
        <p:spPr>
          <a:xfrm rot="16200000">
            <a:off x="2926214" y="3870144"/>
            <a:ext cx="660758" cy="207749"/>
          </a:xfrm>
          <a:prstGeom prst="rect">
            <a:avLst/>
          </a:prstGeom>
          <a:noFill/>
        </p:spPr>
        <p:txBody>
          <a:bodyPr wrap="non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Wholesale</a:t>
            </a:r>
          </a:p>
        </p:txBody>
      </p:sp>
      <p:sp>
        <p:nvSpPr>
          <p:cNvPr id="109" name="TextBox 108"/>
          <p:cNvSpPr txBox="1"/>
          <p:nvPr/>
        </p:nvSpPr>
        <p:spPr>
          <a:xfrm rot="16200000">
            <a:off x="7741172" y="3860777"/>
            <a:ext cx="660758" cy="207749"/>
          </a:xfrm>
          <a:prstGeom prst="rect">
            <a:avLst/>
          </a:prstGeom>
          <a:noFill/>
        </p:spPr>
        <p:txBody>
          <a:bodyPr wrap="non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Wholesale</a:t>
            </a:r>
          </a:p>
        </p:txBody>
      </p:sp>
      <p:sp>
        <p:nvSpPr>
          <p:cNvPr id="110" name="TextBox 109"/>
          <p:cNvSpPr txBox="1"/>
          <p:nvPr/>
        </p:nvSpPr>
        <p:spPr>
          <a:xfrm rot="16200000">
            <a:off x="6887438" y="3857582"/>
            <a:ext cx="660758" cy="207749"/>
          </a:xfrm>
          <a:prstGeom prst="rect">
            <a:avLst/>
          </a:prstGeom>
          <a:noFill/>
        </p:spPr>
        <p:txBody>
          <a:bodyPr wrap="none" rtlCol="0">
            <a:spAutoFit/>
          </a:bodyPr>
          <a:lstStyle/>
          <a:p>
            <a:pPr algn="l" defTabSz="342905" eaLnBrk="1" fontAlgn="auto" hangingPunct="1">
              <a:lnSpc>
                <a:spcPct val="100000"/>
              </a:lnSpc>
              <a:spcBef>
                <a:spcPts val="0"/>
              </a:spcBef>
              <a:spcAft>
                <a:spcPts val="0"/>
              </a:spcAft>
              <a:buClrTx/>
              <a:defRPr/>
            </a:pPr>
            <a:r>
              <a:rPr lang="en-US" sz="750" kern="0" dirty="0">
                <a:solidFill>
                  <a:srgbClr val="FFFFFF"/>
                </a:solidFill>
                <a:latin typeface="Arial"/>
              </a:rPr>
              <a:t>Wholesale</a:t>
            </a:r>
          </a:p>
        </p:txBody>
      </p:sp>
      <p:sp>
        <p:nvSpPr>
          <p:cNvPr id="111" name="Rounded Rectangle 110"/>
          <p:cNvSpPr/>
          <p:nvPr/>
        </p:nvSpPr>
        <p:spPr>
          <a:xfrm>
            <a:off x="2503750" y="2305349"/>
            <a:ext cx="1304165" cy="983958"/>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112" name="Rounded Rectangle 111"/>
          <p:cNvSpPr/>
          <p:nvPr/>
        </p:nvSpPr>
        <p:spPr>
          <a:xfrm>
            <a:off x="3886332" y="2290088"/>
            <a:ext cx="1303017" cy="983958"/>
          </a:xfrm>
          <a:prstGeom prst="roundRect">
            <a:avLst/>
          </a:prstGeom>
          <a:noFill/>
          <a:ln w="3175">
            <a:solidFill>
              <a:srgbClr val="13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sp>
        <p:nvSpPr>
          <p:cNvPr id="113" name="Rounded Rectangle 112"/>
          <p:cNvSpPr/>
          <p:nvPr/>
        </p:nvSpPr>
        <p:spPr>
          <a:xfrm>
            <a:off x="5268914" y="2286001"/>
            <a:ext cx="1304166" cy="983958"/>
          </a:xfrm>
          <a:prstGeom prst="roundRect">
            <a:avLst/>
          </a:prstGeom>
          <a:noFill/>
          <a:ln w="3175">
            <a:solidFill>
              <a:srgbClr val="21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ct val="100000"/>
              </a:lnSpc>
              <a:spcBef>
                <a:spcPts val="0"/>
              </a:spcBef>
              <a:spcAft>
                <a:spcPts val="0"/>
              </a:spcAft>
              <a:buClrTx/>
            </a:pPr>
            <a:endParaRPr lang="en-US" sz="1350" b="0">
              <a:solidFill>
                <a:prstClr val="white"/>
              </a:solidFill>
            </a:endParaRPr>
          </a:p>
        </p:txBody>
      </p:sp>
      <p:pic>
        <p:nvPicPr>
          <p:cNvPr id="65" name="Picture 64"/>
          <p:cNvPicPr>
            <a:picLocks noChangeAspect="1"/>
          </p:cNvPicPr>
          <p:nvPr/>
        </p:nvPicPr>
        <p:blipFill>
          <a:blip r:embed="rId24"/>
          <a:stretch>
            <a:fillRect/>
          </a:stretch>
        </p:blipFill>
        <p:spPr>
          <a:xfrm>
            <a:off x="5591510" y="3445266"/>
            <a:ext cx="658975" cy="190438"/>
          </a:xfrm>
          <a:prstGeom prst="rect">
            <a:avLst/>
          </a:prstGeom>
        </p:spPr>
      </p:pic>
      <p:pic>
        <p:nvPicPr>
          <p:cNvPr id="66" name="Picture 65"/>
          <p:cNvPicPr>
            <a:picLocks noChangeAspect="1"/>
          </p:cNvPicPr>
          <p:nvPr/>
        </p:nvPicPr>
        <p:blipFill>
          <a:blip r:embed="rId25"/>
          <a:stretch>
            <a:fillRect/>
          </a:stretch>
        </p:blipFill>
        <p:spPr>
          <a:xfrm>
            <a:off x="5583945" y="3768669"/>
            <a:ext cx="708531" cy="269475"/>
          </a:xfrm>
          <a:prstGeom prst="rect">
            <a:avLst/>
          </a:prstGeom>
        </p:spPr>
      </p:pic>
      <p:pic>
        <p:nvPicPr>
          <p:cNvPr id="67" name="Picture 66"/>
          <p:cNvPicPr>
            <a:picLocks noChangeAspect="1"/>
          </p:cNvPicPr>
          <p:nvPr/>
        </p:nvPicPr>
        <p:blipFill>
          <a:blip r:embed="rId26"/>
          <a:stretch>
            <a:fillRect/>
          </a:stretch>
        </p:blipFill>
        <p:spPr>
          <a:xfrm>
            <a:off x="2850463" y="3915727"/>
            <a:ext cx="305370" cy="319684"/>
          </a:xfrm>
          <a:prstGeom prst="rect">
            <a:avLst/>
          </a:prstGeom>
        </p:spPr>
      </p:pic>
      <p:pic>
        <p:nvPicPr>
          <p:cNvPr id="68" name="Picture 67"/>
          <p:cNvPicPr>
            <a:picLocks noChangeAspect="1"/>
          </p:cNvPicPr>
          <p:nvPr/>
        </p:nvPicPr>
        <p:blipFill>
          <a:blip r:embed="rId27"/>
          <a:stretch>
            <a:fillRect/>
          </a:stretch>
        </p:blipFill>
        <p:spPr>
          <a:xfrm>
            <a:off x="6717932" y="3665928"/>
            <a:ext cx="456858" cy="207056"/>
          </a:xfrm>
          <a:prstGeom prst="rect">
            <a:avLst/>
          </a:prstGeom>
        </p:spPr>
      </p:pic>
      <p:pic>
        <p:nvPicPr>
          <p:cNvPr id="69" name="Picture 68"/>
          <p:cNvPicPr>
            <a:picLocks noChangeAspect="1"/>
          </p:cNvPicPr>
          <p:nvPr/>
        </p:nvPicPr>
        <p:blipFill>
          <a:blip r:embed="rId28"/>
          <a:stretch>
            <a:fillRect/>
          </a:stretch>
        </p:blipFill>
        <p:spPr>
          <a:xfrm>
            <a:off x="7293302" y="3640351"/>
            <a:ext cx="487978" cy="250830"/>
          </a:xfrm>
          <a:prstGeom prst="rect">
            <a:avLst/>
          </a:prstGeom>
        </p:spPr>
      </p:pic>
      <p:sp>
        <p:nvSpPr>
          <p:cNvPr id="77" name="TextBox 76"/>
          <p:cNvSpPr txBox="1"/>
          <p:nvPr/>
        </p:nvSpPr>
        <p:spPr bwMode="auto">
          <a:xfrm>
            <a:off x="-22687" y="5637360"/>
            <a:ext cx="342273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rtlCol="0">
            <a:spAutoFit/>
          </a:bodyPr>
          <a:lstStyle/>
          <a:p>
            <a:pPr algn="l" eaLnBrk="1" fontAlgn="auto" hangingPunct="1">
              <a:lnSpc>
                <a:spcPct val="100000"/>
              </a:lnSpc>
              <a:spcBef>
                <a:spcPts val="0"/>
              </a:spcBef>
              <a:spcAft>
                <a:spcPts val="0"/>
              </a:spcAft>
              <a:buClrTx/>
            </a:pPr>
            <a:r>
              <a:rPr lang="en-US" sz="750" b="0" dirty="0">
                <a:solidFill>
                  <a:prstClr val="black">
                    <a:lumMod val="75000"/>
                    <a:lumOff val="25000"/>
                  </a:prstClr>
                </a:solidFill>
                <a:latin typeface="EMprint" panose="020B0503020204020204" pitchFamily="34" charset="0"/>
                <a:ea typeface="EMprint" panose="020B0503020204020204" pitchFamily="34" charset="0"/>
              </a:rPr>
              <a:t>Customers shown are for illustrative purposes and are not a comprehensive list</a:t>
            </a:r>
          </a:p>
        </p:txBody>
      </p:sp>
      <p:pic>
        <p:nvPicPr>
          <p:cNvPr id="80" name="Picture 79"/>
          <p:cNvPicPr>
            <a:picLocks noChangeAspect="1"/>
          </p:cNvPicPr>
          <p:nvPr/>
        </p:nvPicPr>
        <p:blipFill>
          <a:blip r:embed="rId29"/>
          <a:stretch>
            <a:fillRect/>
          </a:stretch>
        </p:blipFill>
        <p:spPr>
          <a:xfrm>
            <a:off x="7059164" y="4055690"/>
            <a:ext cx="383301" cy="151703"/>
          </a:xfrm>
          <a:prstGeom prst="rect">
            <a:avLst/>
          </a:prstGeom>
        </p:spPr>
      </p:pic>
    </p:spTree>
    <p:extLst>
      <p:ext uri="{BB962C8B-B14F-4D97-AF65-F5344CB8AC3E}">
        <p14:creationId xmlns:p14="http://schemas.microsoft.com/office/powerpoint/2010/main" val="333135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 name="Rectangle 3"/>
          <p:cNvSpPr txBox="1">
            <a:spLocks noChangeArrowheads="1"/>
          </p:cNvSpPr>
          <p:nvPr/>
        </p:nvSpPr>
        <p:spPr bwMode="auto">
          <a:xfrm>
            <a:off x="741572" y="4402975"/>
            <a:ext cx="7817051" cy="1822075"/>
          </a:xfrm>
          <a:prstGeom prst="rect">
            <a:avLst/>
          </a:prstGeom>
          <a:noFill/>
          <a:ln>
            <a:noFill/>
          </a:ln>
          <a:effectLst/>
          <a:extLst/>
        </p:spPr>
        <p:txBody>
          <a:bodyPr lIns="70111" tIns="35055" rIns="70111" bIns="35055"/>
          <a:lstStyle>
            <a:lvl1pPr marL="225425" indent="-225425" eaLnBrk="0" hangingPunct="0">
              <a:defRPr kumimoji="1" b="1">
                <a:solidFill>
                  <a:schemeClr val="tx1"/>
                </a:solidFill>
                <a:latin typeface="Arial" pitchFamily="34" charset="0"/>
                <a:ea typeface="MS PGothic" pitchFamily="34" charset="-128"/>
              </a:defRPr>
            </a:lvl1pPr>
            <a:lvl2pPr marL="558800" indent="-222250" eaLnBrk="0" hangingPunct="0">
              <a:defRPr kumimoji="1" b="1">
                <a:solidFill>
                  <a:schemeClr val="tx1"/>
                </a:solidFill>
                <a:latin typeface="Arial" pitchFamily="34" charset="0"/>
                <a:ea typeface="MS PGothic" pitchFamily="34" charset="-128"/>
              </a:defRPr>
            </a:lvl2pPr>
            <a:lvl3pPr marL="1143000" indent="-228600" eaLnBrk="0" hangingPunct="0">
              <a:defRPr kumimoji="1" b="1">
                <a:solidFill>
                  <a:schemeClr val="tx1"/>
                </a:solidFill>
                <a:latin typeface="Arial" pitchFamily="34" charset="0"/>
                <a:ea typeface="MS PGothic" pitchFamily="34" charset="-128"/>
              </a:defRPr>
            </a:lvl3pPr>
            <a:lvl4pPr marL="1600200" indent="-228600" eaLnBrk="0" hangingPunct="0">
              <a:defRPr kumimoji="1" b="1">
                <a:solidFill>
                  <a:schemeClr val="tx1"/>
                </a:solidFill>
                <a:latin typeface="Arial" pitchFamily="34" charset="0"/>
                <a:ea typeface="MS PGothic" pitchFamily="34" charset="-128"/>
              </a:defRPr>
            </a:lvl4pPr>
            <a:lvl5pPr marL="2057400" indent="-228600" eaLnBrk="0" hangingPunct="0">
              <a:defRPr kumimoji="1"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kumimoji="1"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kumimoji="1"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kumimoji="1"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kumimoji="1" b="1">
                <a:solidFill>
                  <a:schemeClr val="tx1"/>
                </a:solidFill>
                <a:latin typeface="Arial" pitchFamily="34" charset="0"/>
                <a:ea typeface="MS PGothic" pitchFamily="34" charset="-128"/>
              </a:defRPr>
            </a:lvl9pPr>
          </a:lstStyle>
          <a:p>
            <a:pPr marL="0" indent="0" algn="l" eaLnBrk="1" fontAlgn="auto" hangingPunct="1">
              <a:lnSpc>
                <a:spcPct val="105000"/>
              </a:lnSpc>
              <a:spcBef>
                <a:spcPct val="10000"/>
              </a:spcBef>
              <a:spcAft>
                <a:spcPts val="0"/>
              </a:spcAft>
              <a:buClrTx/>
              <a:defRPr/>
            </a:pPr>
            <a:r>
              <a:rPr lang="en-US" altLang="ja-JP" sz="1600" kern="0" dirty="0">
                <a:solidFill>
                  <a:srgbClr val="000000"/>
                </a:solidFill>
                <a:latin typeface="EMprint" panose="020B0503020204020204" pitchFamily="34" charset="0"/>
              </a:rPr>
              <a:t>Product</a:t>
            </a:r>
          </a:p>
          <a:p>
            <a:pPr marL="127397" indent="-127397" algn="l" defTabSz="633413" fontAlgn="auto">
              <a:lnSpc>
                <a:spcPct val="100000"/>
              </a:lnSpc>
              <a:spcBef>
                <a:spcPct val="20000"/>
              </a:spcBef>
              <a:spcAft>
                <a:spcPts val="0"/>
              </a:spcAft>
              <a:buClrTx/>
              <a:buFontTx/>
              <a:buChar char="•"/>
              <a:tabLst>
                <a:tab pos="989410" algn="l"/>
              </a:tabLst>
            </a:pPr>
            <a:r>
              <a:rPr kumimoji="0" lang="en-US" sz="1600" b="0" dirty="0">
                <a:solidFill>
                  <a:srgbClr val="000000"/>
                </a:solidFill>
                <a:latin typeface="EMprint" panose="020B0503020204020204" pitchFamily="34" charset="0"/>
              </a:rPr>
              <a:t>Supply spans from Northern Ontario to British Columbia; NWT to Northern US </a:t>
            </a:r>
          </a:p>
          <a:p>
            <a:pPr marL="254794" lvl="1" indent="-127397" algn="l" defTabSz="633413" fontAlgn="auto">
              <a:lnSpc>
                <a:spcPct val="100000"/>
              </a:lnSpc>
              <a:spcBef>
                <a:spcPct val="20000"/>
              </a:spcBef>
              <a:spcAft>
                <a:spcPts val="0"/>
              </a:spcAft>
              <a:buClrTx/>
              <a:buFontTx/>
              <a:buChar char="-"/>
              <a:tabLst>
                <a:tab pos="989410" algn="l"/>
              </a:tabLst>
            </a:pPr>
            <a:r>
              <a:rPr lang="en-US" sz="1200" b="0" dirty="0">
                <a:solidFill>
                  <a:prstClr val="black"/>
                </a:solidFill>
                <a:latin typeface="EMprint" panose="020B0503020204020204" pitchFamily="34" charset="0"/>
              </a:rPr>
              <a:t>Full</a:t>
            </a:r>
            <a:r>
              <a:rPr lang="en-CA" sz="1200" b="0" dirty="0">
                <a:solidFill>
                  <a:prstClr val="black"/>
                </a:solidFill>
                <a:latin typeface="EMprint" panose="020B0503020204020204" pitchFamily="34" charset="0"/>
              </a:rPr>
              <a:t> range of oil products and asphalts</a:t>
            </a:r>
          </a:p>
          <a:p>
            <a:pPr marL="127397" indent="-127397" algn="l" defTabSz="633413" eaLnBrk="1" fontAlgn="auto" hangingPunct="1">
              <a:lnSpc>
                <a:spcPct val="100000"/>
              </a:lnSpc>
              <a:spcBef>
                <a:spcPct val="20000"/>
              </a:spcBef>
              <a:spcAft>
                <a:spcPts val="0"/>
              </a:spcAft>
              <a:buClrTx/>
              <a:buFont typeface="Arial" panose="020B0604020202020204" pitchFamily="34" charset="0"/>
              <a:buChar char="•"/>
              <a:tabLst>
                <a:tab pos="127397" algn="l"/>
                <a:tab pos="989410" algn="l"/>
              </a:tabLst>
            </a:pPr>
            <a:r>
              <a:rPr kumimoji="0" lang="en-US" sz="1600" b="0" dirty="0">
                <a:solidFill>
                  <a:srgbClr val="000000"/>
                </a:solidFill>
                <a:latin typeface="EMprint" panose="020B0503020204020204" pitchFamily="34" charset="0"/>
              </a:rPr>
              <a:t>~Half of the volume moved by pipelines with balance by rail, truck and even barge</a:t>
            </a:r>
          </a:p>
          <a:p>
            <a:pPr marL="254794" lvl="1" indent="-127397" algn="l" defTabSz="633413" eaLnBrk="1" fontAlgn="auto" hangingPunct="1">
              <a:lnSpc>
                <a:spcPct val="100000"/>
              </a:lnSpc>
              <a:spcBef>
                <a:spcPct val="20000"/>
              </a:spcBef>
              <a:spcAft>
                <a:spcPts val="0"/>
              </a:spcAft>
              <a:buClrTx/>
              <a:buFont typeface="Calibri" panose="020F0502020204030204" pitchFamily="34" charset="0"/>
              <a:buChar char="−"/>
              <a:tabLst>
                <a:tab pos="989410" algn="l"/>
              </a:tabLst>
            </a:pPr>
            <a:r>
              <a:rPr lang="en-US" altLang="ja-JP" sz="1200" b="0" kern="0" dirty="0">
                <a:solidFill>
                  <a:srgbClr val="000000"/>
                </a:solidFill>
                <a:latin typeface="EMprint" panose="020B0503020204020204" pitchFamily="34" charset="0"/>
              </a:rPr>
              <a:t>Pipeline constraints are the key challenge</a:t>
            </a:r>
          </a:p>
          <a:p>
            <a:pPr marL="0" indent="0" algn="l" eaLnBrk="1" fontAlgn="auto" hangingPunct="1">
              <a:lnSpc>
                <a:spcPct val="105000"/>
              </a:lnSpc>
              <a:spcBef>
                <a:spcPct val="10000"/>
              </a:spcBef>
              <a:spcAft>
                <a:spcPts val="0"/>
              </a:spcAft>
              <a:buClrTx/>
              <a:defRPr/>
            </a:pPr>
            <a:r>
              <a:rPr lang="en-US" altLang="ja-JP" sz="1600" kern="0" dirty="0">
                <a:solidFill>
                  <a:srgbClr val="000000"/>
                </a:solidFill>
                <a:latin typeface="EMprint" panose="020B0503020204020204" pitchFamily="34" charset="0"/>
              </a:rPr>
              <a:t>Terminals</a:t>
            </a:r>
          </a:p>
          <a:p>
            <a:pPr marL="257842" lvl="1" indent="-214313" algn="l" eaLnBrk="1" fontAlgn="auto" hangingPunct="1">
              <a:lnSpc>
                <a:spcPct val="105000"/>
              </a:lnSpc>
              <a:spcBef>
                <a:spcPct val="10000"/>
              </a:spcBef>
              <a:spcAft>
                <a:spcPts val="0"/>
              </a:spcAft>
              <a:buClrTx/>
              <a:buFont typeface="Arial" panose="020B0604020202020204" pitchFamily="34" charset="0"/>
              <a:buChar char="•"/>
            </a:pPr>
            <a:r>
              <a:rPr lang="en-US" sz="1600" b="0" dirty="0">
                <a:solidFill>
                  <a:prstClr val="black"/>
                </a:solidFill>
                <a:latin typeface="EMprint" panose="020B0503020204020204" pitchFamily="34" charset="0"/>
              </a:rPr>
              <a:t>Numerous fuels terminal through out Canada</a:t>
            </a:r>
          </a:p>
          <a:p>
            <a:pPr marL="257842" lvl="1" indent="-214313" algn="l" eaLnBrk="1" fontAlgn="auto" hangingPunct="1">
              <a:lnSpc>
                <a:spcPct val="105000"/>
              </a:lnSpc>
              <a:spcBef>
                <a:spcPct val="10000"/>
              </a:spcBef>
              <a:spcAft>
                <a:spcPts val="0"/>
              </a:spcAft>
              <a:buClrTx/>
              <a:buFont typeface="Arial" panose="020B0604020202020204" pitchFamily="34" charset="0"/>
              <a:buChar char="•"/>
            </a:pPr>
            <a:r>
              <a:rPr lang="en-US" sz="1600" b="0" dirty="0">
                <a:solidFill>
                  <a:prstClr val="black"/>
                </a:solidFill>
                <a:latin typeface="EMprint" panose="020B0503020204020204" pitchFamily="34" charset="0"/>
              </a:rPr>
              <a:t>Some terminals shared among others</a:t>
            </a:r>
          </a:p>
        </p:txBody>
      </p:sp>
      <p:sp>
        <p:nvSpPr>
          <p:cNvPr id="2" name="Title 1"/>
          <p:cNvSpPr>
            <a:spLocks noGrp="1"/>
          </p:cNvSpPr>
          <p:nvPr>
            <p:ph type="title"/>
          </p:nvPr>
        </p:nvSpPr>
        <p:spPr>
          <a:xfrm>
            <a:off x="273989" y="369721"/>
            <a:ext cx="8119239" cy="533269"/>
          </a:xfrm>
        </p:spPr>
        <p:txBody>
          <a:bodyPr>
            <a:noAutofit/>
          </a:bodyPr>
          <a:lstStyle/>
          <a:p>
            <a:r>
              <a:rPr lang="en-US" sz="3600" b="0" dirty="0">
                <a:latin typeface="EMprint" panose="020B0503020204020204" pitchFamily="34" charset="0"/>
              </a:rPr>
              <a:t>Western Canada </a:t>
            </a:r>
            <a:r>
              <a:rPr lang="en-US" sz="3600" b="0" dirty="0" smtClean="0">
                <a:latin typeface="EMprint" panose="020B0503020204020204" pitchFamily="34" charset="0"/>
              </a:rPr>
              <a:t>Supply Overview</a:t>
            </a:r>
            <a:endParaRPr lang="en-US" sz="3600" b="0" dirty="0">
              <a:latin typeface="EMprint" panose="020B0503020204020204" pitchFamily="34" charset="0"/>
            </a:endParaRPr>
          </a:p>
        </p:txBody>
      </p:sp>
      <p:grpSp>
        <p:nvGrpSpPr>
          <p:cNvPr id="5" name="Group 4"/>
          <p:cNvGrpSpPr/>
          <p:nvPr/>
        </p:nvGrpSpPr>
        <p:grpSpPr>
          <a:xfrm>
            <a:off x="2024899" y="1470254"/>
            <a:ext cx="5194900" cy="2917531"/>
            <a:chOff x="851773" y="2832970"/>
            <a:chExt cx="7415820" cy="4148912"/>
          </a:xfrm>
        </p:grpSpPr>
        <p:sp>
          <p:nvSpPr>
            <p:cNvPr id="6" name="AutoShape 524"/>
            <p:cNvSpPr>
              <a:spLocks/>
            </p:cNvSpPr>
            <p:nvPr/>
          </p:nvSpPr>
          <p:spPr bwMode="auto">
            <a:xfrm rot="16380000">
              <a:off x="5378564" y="5519898"/>
              <a:ext cx="175295" cy="2522571"/>
            </a:xfrm>
            <a:prstGeom prst="leftBrace">
              <a:avLst>
                <a:gd name="adj1" fmla="val 118137"/>
                <a:gd name="adj2" fmla="val 35720"/>
              </a:avLst>
            </a:prstGeom>
            <a:noFill/>
            <a:ln w="127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1" fontAlgn="auto" hangingPunct="1">
                <a:lnSpc>
                  <a:spcPct val="100000"/>
                </a:lnSpc>
                <a:spcBef>
                  <a:spcPct val="0"/>
                </a:spcBef>
                <a:spcAft>
                  <a:spcPts val="0"/>
                </a:spcAft>
                <a:buClrTx/>
                <a:defRPr/>
              </a:pPr>
              <a:endParaRPr lang="en-US" sz="900" b="0" dirty="0">
                <a:solidFill>
                  <a:srgbClr val="000000"/>
                </a:solidFill>
                <a:latin typeface="Arial"/>
              </a:endParaRPr>
            </a:p>
          </p:txBody>
        </p:sp>
        <p:sp>
          <p:nvSpPr>
            <p:cNvPr id="7" name="Text Box 525"/>
            <p:cNvSpPr txBox="1">
              <a:spLocks noChangeArrowheads="1"/>
            </p:cNvSpPr>
            <p:nvPr/>
          </p:nvSpPr>
          <p:spPr bwMode="auto">
            <a:xfrm>
              <a:off x="4404716" y="6719275"/>
              <a:ext cx="1004888" cy="26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fontAlgn="auto" hangingPunct="1">
                <a:lnSpc>
                  <a:spcPct val="100000"/>
                </a:lnSpc>
                <a:spcAft>
                  <a:spcPts val="0"/>
                </a:spcAft>
                <a:buClrTx/>
                <a:defRPr/>
              </a:pPr>
              <a:r>
                <a:rPr lang="en-US" sz="600" b="0" dirty="0">
                  <a:solidFill>
                    <a:srgbClr val="FF3300"/>
                  </a:solidFill>
                  <a:latin typeface="Arial"/>
                </a:rPr>
                <a:t>Exports</a:t>
              </a:r>
            </a:p>
          </p:txBody>
        </p:sp>
        <p:grpSp>
          <p:nvGrpSpPr>
            <p:cNvPr id="8" name="Group 9"/>
            <p:cNvGrpSpPr/>
            <p:nvPr/>
          </p:nvGrpSpPr>
          <p:grpSpPr>
            <a:xfrm>
              <a:off x="851773" y="2832970"/>
              <a:ext cx="7077576" cy="4056929"/>
              <a:chOff x="851773" y="2832970"/>
              <a:chExt cx="7077576" cy="4056929"/>
            </a:xfrm>
          </p:grpSpPr>
          <p:grpSp>
            <p:nvGrpSpPr>
              <p:cNvPr id="120" name="Group 9"/>
              <p:cNvGrpSpPr/>
              <p:nvPr/>
            </p:nvGrpSpPr>
            <p:grpSpPr>
              <a:xfrm>
                <a:off x="1528549" y="2832970"/>
                <a:ext cx="6400800" cy="4056929"/>
                <a:chOff x="-212325" y="339697"/>
                <a:chExt cx="4956798" cy="3493054"/>
              </a:xfrm>
              <a:solidFill>
                <a:srgbClr val="B9CDE5"/>
              </a:solidFill>
            </p:grpSpPr>
            <p:sp>
              <p:nvSpPr>
                <p:cNvPr id="122" name="Freeform 2"/>
                <p:cNvSpPr>
                  <a:spLocks/>
                </p:cNvSpPr>
                <p:nvPr/>
              </p:nvSpPr>
              <p:spPr bwMode="auto">
                <a:xfrm rot="20725119">
                  <a:off x="-135927" y="2558782"/>
                  <a:ext cx="462799" cy="987555"/>
                </a:xfrm>
                <a:custGeom>
                  <a:avLst/>
                  <a:gdLst>
                    <a:gd name="T0" fmla="*/ 2147483647 w 242"/>
                    <a:gd name="T1" fmla="*/ 2147483647 h 445"/>
                    <a:gd name="T2" fmla="*/ 2147483647 w 242"/>
                    <a:gd name="T3" fmla="*/ 2147483647 h 445"/>
                    <a:gd name="T4" fmla="*/ 2147483647 w 242"/>
                    <a:gd name="T5" fmla="*/ 2147483647 h 445"/>
                    <a:gd name="T6" fmla="*/ 2147483647 w 242"/>
                    <a:gd name="T7" fmla="*/ 2147483647 h 445"/>
                    <a:gd name="T8" fmla="*/ 2147483647 w 242"/>
                    <a:gd name="T9" fmla="*/ 2147483647 h 445"/>
                    <a:gd name="T10" fmla="*/ 2147483647 w 242"/>
                    <a:gd name="T11" fmla="*/ 2147483647 h 445"/>
                    <a:gd name="T12" fmla="*/ 2147483647 w 242"/>
                    <a:gd name="T13" fmla="*/ 2147483647 h 445"/>
                    <a:gd name="T14" fmla="*/ 2147483647 w 242"/>
                    <a:gd name="T15" fmla="*/ 2147483647 h 445"/>
                    <a:gd name="T16" fmla="*/ 2147483647 w 242"/>
                    <a:gd name="T17" fmla="*/ 2147483647 h 445"/>
                    <a:gd name="T18" fmla="*/ 2147483647 w 242"/>
                    <a:gd name="T19" fmla="*/ 2147483647 h 445"/>
                    <a:gd name="T20" fmla="*/ 2147483647 w 242"/>
                    <a:gd name="T21" fmla="*/ 2147483647 h 445"/>
                    <a:gd name="T22" fmla="*/ 2147483647 w 242"/>
                    <a:gd name="T23" fmla="*/ 2147483647 h 445"/>
                    <a:gd name="T24" fmla="*/ 2147483647 w 242"/>
                    <a:gd name="T25" fmla="*/ 2147483647 h 445"/>
                    <a:gd name="T26" fmla="*/ 2147483647 w 242"/>
                    <a:gd name="T27" fmla="*/ 2147483647 h 445"/>
                    <a:gd name="T28" fmla="*/ 2147483647 w 242"/>
                    <a:gd name="T29" fmla="*/ 2147483647 h 445"/>
                    <a:gd name="T30" fmla="*/ 2147483647 w 242"/>
                    <a:gd name="T31" fmla="*/ 2147483647 h 445"/>
                    <a:gd name="T32" fmla="*/ 2147483647 w 242"/>
                    <a:gd name="T33" fmla="*/ 2147483647 h 445"/>
                    <a:gd name="T34" fmla="*/ 2147483647 w 242"/>
                    <a:gd name="T35" fmla="*/ 2147483647 h 445"/>
                    <a:gd name="T36" fmla="*/ 0 w 242"/>
                    <a:gd name="T37" fmla="*/ 2147483647 h 445"/>
                    <a:gd name="T38" fmla="*/ 2147483647 w 242"/>
                    <a:gd name="T39" fmla="*/ 2147483647 h 445"/>
                    <a:gd name="T40" fmla="*/ 2147483647 w 242"/>
                    <a:gd name="T41" fmla="*/ 2147483647 h 445"/>
                    <a:gd name="T42" fmla="*/ 2147483647 w 242"/>
                    <a:gd name="T43" fmla="*/ 0 h 445"/>
                    <a:gd name="T44" fmla="*/ 2147483647 w 242"/>
                    <a:gd name="T45" fmla="*/ 2147483647 h 4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2"/>
                    <a:gd name="T70" fmla="*/ 0 h 445"/>
                    <a:gd name="T71" fmla="*/ 242 w 242"/>
                    <a:gd name="T72" fmla="*/ 445 h 4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2" h="445">
                      <a:moveTo>
                        <a:pt x="46" y="4"/>
                      </a:moveTo>
                      <a:lnTo>
                        <a:pt x="73" y="39"/>
                      </a:lnTo>
                      <a:lnTo>
                        <a:pt x="78" y="148"/>
                      </a:lnTo>
                      <a:lnTo>
                        <a:pt x="94" y="192"/>
                      </a:lnTo>
                      <a:lnTo>
                        <a:pt x="145" y="234"/>
                      </a:lnTo>
                      <a:lnTo>
                        <a:pt x="178" y="298"/>
                      </a:lnTo>
                      <a:lnTo>
                        <a:pt x="215" y="375"/>
                      </a:lnTo>
                      <a:lnTo>
                        <a:pt x="241" y="405"/>
                      </a:lnTo>
                      <a:lnTo>
                        <a:pt x="241" y="444"/>
                      </a:lnTo>
                      <a:lnTo>
                        <a:pt x="218" y="438"/>
                      </a:lnTo>
                      <a:lnTo>
                        <a:pt x="165" y="424"/>
                      </a:lnTo>
                      <a:lnTo>
                        <a:pt x="105" y="399"/>
                      </a:lnTo>
                      <a:lnTo>
                        <a:pt x="78" y="361"/>
                      </a:lnTo>
                      <a:lnTo>
                        <a:pt x="86" y="336"/>
                      </a:lnTo>
                      <a:lnTo>
                        <a:pt x="57" y="323"/>
                      </a:lnTo>
                      <a:lnTo>
                        <a:pt x="40" y="292"/>
                      </a:lnTo>
                      <a:lnTo>
                        <a:pt x="40" y="255"/>
                      </a:lnTo>
                      <a:lnTo>
                        <a:pt x="26" y="217"/>
                      </a:lnTo>
                      <a:lnTo>
                        <a:pt x="0" y="159"/>
                      </a:lnTo>
                      <a:lnTo>
                        <a:pt x="9" y="67"/>
                      </a:lnTo>
                      <a:lnTo>
                        <a:pt x="9" y="27"/>
                      </a:lnTo>
                      <a:lnTo>
                        <a:pt x="28" y="0"/>
                      </a:lnTo>
                      <a:lnTo>
                        <a:pt x="46" y="4"/>
                      </a:lnTo>
                    </a:path>
                  </a:pathLst>
                </a:custGeom>
                <a:grpFill/>
                <a:ln w="12700" cap="rnd">
                  <a:solidFill>
                    <a:srgbClr val="000000">
                      <a:lumMod val="65000"/>
                      <a:lumOff val="35000"/>
                    </a:srgbClr>
                  </a:solidFill>
                  <a:round/>
                  <a:headEnd/>
                  <a:tailEnd/>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3" name="Freeform 3"/>
                <p:cNvSpPr>
                  <a:spLocks/>
                </p:cNvSpPr>
                <p:nvPr/>
              </p:nvSpPr>
              <p:spPr bwMode="auto">
                <a:xfrm rot="20725119">
                  <a:off x="3182047" y="891133"/>
                  <a:ext cx="1562426" cy="2465555"/>
                </a:xfrm>
                <a:custGeom>
                  <a:avLst/>
                  <a:gdLst>
                    <a:gd name="T0" fmla="*/ 2147483647 w 817"/>
                    <a:gd name="T1" fmla="*/ 2147483647 h 1111"/>
                    <a:gd name="T2" fmla="*/ 2147483647 w 817"/>
                    <a:gd name="T3" fmla="*/ 2147483647 h 1111"/>
                    <a:gd name="T4" fmla="*/ 2147483647 w 817"/>
                    <a:gd name="T5" fmla="*/ 2147483647 h 1111"/>
                    <a:gd name="T6" fmla="*/ 2147483647 w 817"/>
                    <a:gd name="T7" fmla="*/ 2147483647 h 1111"/>
                    <a:gd name="T8" fmla="*/ 2147483647 w 817"/>
                    <a:gd name="T9" fmla="*/ 2147483647 h 1111"/>
                    <a:gd name="T10" fmla="*/ 2147483647 w 817"/>
                    <a:gd name="T11" fmla="*/ 2147483647 h 1111"/>
                    <a:gd name="T12" fmla="*/ 2147483647 w 817"/>
                    <a:gd name="T13" fmla="*/ 2147483647 h 1111"/>
                    <a:gd name="T14" fmla="*/ 2147483647 w 817"/>
                    <a:gd name="T15" fmla="*/ 2147483647 h 1111"/>
                    <a:gd name="T16" fmla="*/ 2147483647 w 817"/>
                    <a:gd name="T17" fmla="*/ 2147483647 h 1111"/>
                    <a:gd name="T18" fmla="*/ 2147483647 w 817"/>
                    <a:gd name="T19" fmla="*/ 2147483647 h 1111"/>
                    <a:gd name="T20" fmla="*/ 2147483647 w 817"/>
                    <a:gd name="T21" fmla="*/ 2147483647 h 1111"/>
                    <a:gd name="T22" fmla="*/ 2147483647 w 817"/>
                    <a:gd name="T23" fmla="*/ 2147483647 h 1111"/>
                    <a:gd name="T24" fmla="*/ 2147483647 w 817"/>
                    <a:gd name="T25" fmla="*/ 2147483647 h 1111"/>
                    <a:gd name="T26" fmla="*/ 2147483647 w 817"/>
                    <a:gd name="T27" fmla="*/ 2147483647 h 1111"/>
                    <a:gd name="T28" fmla="*/ 2147483647 w 817"/>
                    <a:gd name="T29" fmla="*/ 2147483647 h 1111"/>
                    <a:gd name="T30" fmla="*/ 2147483647 w 817"/>
                    <a:gd name="T31" fmla="*/ 2147483647 h 1111"/>
                    <a:gd name="T32" fmla="*/ 2147483647 w 817"/>
                    <a:gd name="T33" fmla="*/ 2147483647 h 1111"/>
                    <a:gd name="T34" fmla="*/ 2147483647 w 817"/>
                    <a:gd name="T35" fmla="*/ 2147483647 h 1111"/>
                    <a:gd name="T36" fmla="*/ 2147483647 w 817"/>
                    <a:gd name="T37" fmla="*/ 2147483647 h 1111"/>
                    <a:gd name="T38" fmla="*/ 2147483647 w 817"/>
                    <a:gd name="T39" fmla="*/ 2147483647 h 1111"/>
                    <a:gd name="T40" fmla="*/ 2147483647 w 817"/>
                    <a:gd name="T41" fmla="*/ 2147483647 h 1111"/>
                    <a:gd name="T42" fmla="*/ 2147483647 w 817"/>
                    <a:gd name="T43" fmla="*/ 2147483647 h 1111"/>
                    <a:gd name="T44" fmla="*/ 2147483647 w 817"/>
                    <a:gd name="T45" fmla="*/ 2147483647 h 1111"/>
                    <a:gd name="T46" fmla="*/ 2147483647 w 817"/>
                    <a:gd name="T47" fmla="*/ 2147483647 h 1111"/>
                    <a:gd name="T48" fmla="*/ 2147483647 w 817"/>
                    <a:gd name="T49" fmla="*/ 2147483647 h 1111"/>
                    <a:gd name="T50" fmla="*/ 2147483647 w 817"/>
                    <a:gd name="T51" fmla="*/ 2147483647 h 1111"/>
                    <a:gd name="T52" fmla="*/ 2147483647 w 817"/>
                    <a:gd name="T53" fmla="*/ 2147483647 h 1111"/>
                    <a:gd name="T54" fmla="*/ 2147483647 w 817"/>
                    <a:gd name="T55" fmla="*/ 2147483647 h 1111"/>
                    <a:gd name="T56" fmla="*/ 2147483647 w 817"/>
                    <a:gd name="T57" fmla="*/ 2147483647 h 1111"/>
                    <a:gd name="T58" fmla="*/ 2147483647 w 817"/>
                    <a:gd name="T59" fmla="*/ 2147483647 h 1111"/>
                    <a:gd name="T60" fmla="*/ 2147483647 w 817"/>
                    <a:gd name="T61" fmla="*/ 2147483647 h 1111"/>
                    <a:gd name="T62" fmla="*/ 2147483647 w 817"/>
                    <a:gd name="T63" fmla="*/ 2147483647 h 1111"/>
                    <a:gd name="T64" fmla="*/ 2147483647 w 817"/>
                    <a:gd name="T65" fmla="*/ 2147483647 h 1111"/>
                    <a:gd name="T66" fmla="*/ 2147483647 w 817"/>
                    <a:gd name="T67" fmla="*/ 2147483647 h 1111"/>
                    <a:gd name="T68" fmla="*/ 2147483647 w 817"/>
                    <a:gd name="T69" fmla="*/ 2147483647 h 1111"/>
                    <a:gd name="T70" fmla="*/ 2147483647 w 817"/>
                    <a:gd name="T71" fmla="*/ 2147483647 h 1111"/>
                    <a:gd name="T72" fmla="*/ 2147483647 w 817"/>
                    <a:gd name="T73" fmla="*/ 2147483647 h 1111"/>
                    <a:gd name="T74" fmla="*/ 2147483647 w 817"/>
                    <a:gd name="T75" fmla="*/ 2147483647 h 1111"/>
                    <a:gd name="T76" fmla="*/ 2147483647 w 817"/>
                    <a:gd name="T77" fmla="*/ 2147483647 h 1111"/>
                    <a:gd name="T78" fmla="*/ 2147483647 w 817"/>
                    <a:gd name="T79" fmla="*/ 2147483647 h 1111"/>
                    <a:gd name="T80" fmla="*/ 2147483647 w 817"/>
                    <a:gd name="T81" fmla="*/ 2147483647 h 1111"/>
                    <a:gd name="T82" fmla="*/ 2147483647 w 817"/>
                    <a:gd name="T83" fmla="*/ 2147483647 h 1111"/>
                    <a:gd name="T84" fmla="*/ 2147483647 w 817"/>
                    <a:gd name="T85" fmla="*/ 2147483647 h 1111"/>
                    <a:gd name="T86" fmla="*/ 2147483647 w 817"/>
                    <a:gd name="T87" fmla="*/ 2147483647 h 1111"/>
                    <a:gd name="T88" fmla="*/ 2147483647 w 817"/>
                    <a:gd name="T89" fmla="*/ 2147483647 h 1111"/>
                    <a:gd name="T90" fmla="*/ 2147483647 w 817"/>
                    <a:gd name="T91" fmla="*/ 2147483647 h 1111"/>
                    <a:gd name="T92" fmla="*/ 2147483647 w 817"/>
                    <a:gd name="T93" fmla="*/ 2147483647 h 1111"/>
                    <a:gd name="T94" fmla="*/ 2147483647 w 817"/>
                    <a:gd name="T95" fmla="*/ 2147483647 h 1111"/>
                    <a:gd name="T96" fmla="*/ 2147483647 w 817"/>
                    <a:gd name="T97" fmla="*/ 2147483647 h 1111"/>
                    <a:gd name="T98" fmla="*/ 2147483647 w 817"/>
                    <a:gd name="T99" fmla="*/ 2147483647 h 1111"/>
                    <a:gd name="T100" fmla="*/ 2147483647 w 817"/>
                    <a:gd name="T101" fmla="*/ 2147483647 h 1111"/>
                    <a:gd name="T102" fmla="*/ 2147483647 w 817"/>
                    <a:gd name="T103" fmla="*/ 2147483647 h 1111"/>
                    <a:gd name="T104" fmla="*/ 2147483647 w 817"/>
                    <a:gd name="T105" fmla="*/ 2147483647 h 1111"/>
                    <a:gd name="T106" fmla="*/ 2147483647 w 817"/>
                    <a:gd name="T107" fmla="*/ 2147483647 h 1111"/>
                    <a:gd name="T108" fmla="*/ 2147483647 w 817"/>
                    <a:gd name="T109" fmla="*/ 2147483647 h 1111"/>
                    <a:gd name="T110" fmla="*/ 2147483647 w 817"/>
                    <a:gd name="T111" fmla="*/ 2147483647 h 1111"/>
                    <a:gd name="T112" fmla="*/ 2147483647 w 817"/>
                    <a:gd name="T113" fmla="*/ 2147483647 h 1111"/>
                    <a:gd name="T114" fmla="*/ 2147483647 w 817"/>
                    <a:gd name="T115" fmla="*/ 2147483647 h 1111"/>
                    <a:gd name="T116" fmla="*/ 2147483647 w 817"/>
                    <a:gd name="T117" fmla="*/ 2147483647 h 1111"/>
                    <a:gd name="T118" fmla="*/ 2147483647 w 817"/>
                    <a:gd name="T119" fmla="*/ 2147483647 h 1111"/>
                    <a:gd name="T120" fmla="*/ 2147483647 w 817"/>
                    <a:gd name="T121" fmla="*/ 2147483647 h 1111"/>
                    <a:gd name="T122" fmla="*/ 2147483647 w 817"/>
                    <a:gd name="T123" fmla="*/ 2147483647 h 1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17"/>
                    <a:gd name="T187" fmla="*/ 0 h 1111"/>
                    <a:gd name="T188" fmla="*/ 817 w 817"/>
                    <a:gd name="T189" fmla="*/ 1111 h 1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17" h="1111">
                      <a:moveTo>
                        <a:pt x="450" y="0"/>
                      </a:moveTo>
                      <a:lnTo>
                        <a:pt x="450" y="2"/>
                      </a:lnTo>
                      <a:lnTo>
                        <a:pt x="412" y="2"/>
                      </a:lnTo>
                      <a:lnTo>
                        <a:pt x="412" y="4"/>
                      </a:lnTo>
                      <a:lnTo>
                        <a:pt x="352" y="4"/>
                      </a:lnTo>
                      <a:lnTo>
                        <a:pt x="352" y="6"/>
                      </a:lnTo>
                      <a:lnTo>
                        <a:pt x="170" y="6"/>
                      </a:lnTo>
                      <a:lnTo>
                        <a:pt x="170" y="4"/>
                      </a:lnTo>
                      <a:lnTo>
                        <a:pt x="101" y="4"/>
                      </a:lnTo>
                      <a:lnTo>
                        <a:pt x="101" y="2"/>
                      </a:lnTo>
                      <a:lnTo>
                        <a:pt x="76" y="2"/>
                      </a:lnTo>
                      <a:lnTo>
                        <a:pt x="76" y="16"/>
                      </a:lnTo>
                      <a:lnTo>
                        <a:pt x="74" y="16"/>
                      </a:lnTo>
                      <a:lnTo>
                        <a:pt x="74" y="43"/>
                      </a:lnTo>
                      <a:lnTo>
                        <a:pt x="72" y="43"/>
                      </a:lnTo>
                      <a:lnTo>
                        <a:pt x="72" y="69"/>
                      </a:lnTo>
                      <a:lnTo>
                        <a:pt x="70" y="69"/>
                      </a:lnTo>
                      <a:lnTo>
                        <a:pt x="70" y="95"/>
                      </a:lnTo>
                      <a:lnTo>
                        <a:pt x="68" y="95"/>
                      </a:lnTo>
                      <a:lnTo>
                        <a:pt x="68" y="122"/>
                      </a:lnTo>
                      <a:lnTo>
                        <a:pt x="67" y="122"/>
                      </a:lnTo>
                      <a:lnTo>
                        <a:pt x="67" y="149"/>
                      </a:lnTo>
                      <a:lnTo>
                        <a:pt x="65" y="149"/>
                      </a:lnTo>
                      <a:lnTo>
                        <a:pt x="65" y="176"/>
                      </a:lnTo>
                      <a:lnTo>
                        <a:pt x="63" y="176"/>
                      </a:lnTo>
                      <a:lnTo>
                        <a:pt x="63" y="203"/>
                      </a:lnTo>
                      <a:lnTo>
                        <a:pt x="61" y="203"/>
                      </a:lnTo>
                      <a:lnTo>
                        <a:pt x="61" y="230"/>
                      </a:lnTo>
                      <a:lnTo>
                        <a:pt x="59" y="230"/>
                      </a:lnTo>
                      <a:lnTo>
                        <a:pt x="59" y="257"/>
                      </a:lnTo>
                      <a:lnTo>
                        <a:pt x="58" y="257"/>
                      </a:lnTo>
                      <a:lnTo>
                        <a:pt x="58" y="282"/>
                      </a:lnTo>
                      <a:lnTo>
                        <a:pt x="56" y="282"/>
                      </a:lnTo>
                      <a:lnTo>
                        <a:pt x="56" y="309"/>
                      </a:lnTo>
                      <a:lnTo>
                        <a:pt x="54" y="309"/>
                      </a:lnTo>
                      <a:lnTo>
                        <a:pt x="54" y="336"/>
                      </a:lnTo>
                      <a:lnTo>
                        <a:pt x="52" y="336"/>
                      </a:lnTo>
                      <a:lnTo>
                        <a:pt x="52" y="363"/>
                      </a:lnTo>
                      <a:lnTo>
                        <a:pt x="50" y="363"/>
                      </a:lnTo>
                      <a:lnTo>
                        <a:pt x="50" y="390"/>
                      </a:lnTo>
                      <a:lnTo>
                        <a:pt x="48" y="390"/>
                      </a:lnTo>
                      <a:lnTo>
                        <a:pt x="48" y="417"/>
                      </a:lnTo>
                      <a:lnTo>
                        <a:pt x="46" y="417"/>
                      </a:lnTo>
                      <a:lnTo>
                        <a:pt x="46" y="444"/>
                      </a:lnTo>
                      <a:lnTo>
                        <a:pt x="44" y="444"/>
                      </a:lnTo>
                      <a:lnTo>
                        <a:pt x="44" y="470"/>
                      </a:lnTo>
                      <a:lnTo>
                        <a:pt x="42" y="470"/>
                      </a:lnTo>
                      <a:lnTo>
                        <a:pt x="42" y="496"/>
                      </a:lnTo>
                      <a:lnTo>
                        <a:pt x="40" y="496"/>
                      </a:lnTo>
                      <a:lnTo>
                        <a:pt x="40" y="523"/>
                      </a:lnTo>
                      <a:lnTo>
                        <a:pt x="38" y="523"/>
                      </a:lnTo>
                      <a:lnTo>
                        <a:pt x="38" y="548"/>
                      </a:lnTo>
                      <a:lnTo>
                        <a:pt x="36" y="548"/>
                      </a:lnTo>
                      <a:lnTo>
                        <a:pt x="36" y="575"/>
                      </a:lnTo>
                      <a:lnTo>
                        <a:pt x="35" y="575"/>
                      </a:lnTo>
                      <a:lnTo>
                        <a:pt x="35" y="602"/>
                      </a:lnTo>
                      <a:lnTo>
                        <a:pt x="33" y="602"/>
                      </a:lnTo>
                      <a:lnTo>
                        <a:pt x="33" y="629"/>
                      </a:lnTo>
                      <a:lnTo>
                        <a:pt x="31" y="629"/>
                      </a:lnTo>
                      <a:lnTo>
                        <a:pt x="31" y="655"/>
                      </a:lnTo>
                      <a:lnTo>
                        <a:pt x="29" y="655"/>
                      </a:lnTo>
                      <a:lnTo>
                        <a:pt x="29" y="682"/>
                      </a:lnTo>
                      <a:lnTo>
                        <a:pt x="27" y="682"/>
                      </a:lnTo>
                      <a:lnTo>
                        <a:pt x="27" y="709"/>
                      </a:lnTo>
                      <a:lnTo>
                        <a:pt x="25" y="709"/>
                      </a:lnTo>
                      <a:lnTo>
                        <a:pt x="25" y="735"/>
                      </a:lnTo>
                      <a:lnTo>
                        <a:pt x="23" y="735"/>
                      </a:lnTo>
                      <a:lnTo>
                        <a:pt x="23" y="762"/>
                      </a:lnTo>
                      <a:lnTo>
                        <a:pt x="21" y="762"/>
                      </a:lnTo>
                      <a:lnTo>
                        <a:pt x="21" y="789"/>
                      </a:lnTo>
                      <a:lnTo>
                        <a:pt x="19" y="789"/>
                      </a:lnTo>
                      <a:lnTo>
                        <a:pt x="19" y="816"/>
                      </a:lnTo>
                      <a:lnTo>
                        <a:pt x="17" y="816"/>
                      </a:lnTo>
                      <a:lnTo>
                        <a:pt x="17" y="842"/>
                      </a:lnTo>
                      <a:lnTo>
                        <a:pt x="15" y="842"/>
                      </a:lnTo>
                      <a:lnTo>
                        <a:pt x="15" y="869"/>
                      </a:lnTo>
                      <a:lnTo>
                        <a:pt x="13" y="869"/>
                      </a:lnTo>
                      <a:lnTo>
                        <a:pt x="13" y="896"/>
                      </a:lnTo>
                      <a:lnTo>
                        <a:pt x="11" y="896"/>
                      </a:lnTo>
                      <a:lnTo>
                        <a:pt x="11" y="923"/>
                      </a:lnTo>
                      <a:lnTo>
                        <a:pt x="10" y="923"/>
                      </a:lnTo>
                      <a:lnTo>
                        <a:pt x="10" y="950"/>
                      </a:lnTo>
                      <a:lnTo>
                        <a:pt x="8" y="950"/>
                      </a:lnTo>
                      <a:lnTo>
                        <a:pt x="8" y="976"/>
                      </a:lnTo>
                      <a:lnTo>
                        <a:pt x="6" y="976"/>
                      </a:lnTo>
                      <a:lnTo>
                        <a:pt x="6" y="1003"/>
                      </a:lnTo>
                      <a:lnTo>
                        <a:pt x="4" y="1003"/>
                      </a:lnTo>
                      <a:lnTo>
                        <a:pt x="4" y="1029"/>
                      </a:lnTo>
                      <a:lnTo>
                        <a:pt x="2" y="1029"/>
                      </a:lnTo>
                      <a:lnTo>
                        <a:pt x="2" y="1056"/>
                      </a:lnTo>
                      <a:lnTo>
                        <a:pt x="0" y="1056"/>
                      </a:lnTo>
                      <a:lnTo>
                        <a:pt x="0" y="1070"/>
                      </a:lnTo>
                      <a:lnTo>
                        <a:pt x="10" y="1070"/>
                      </a:lnTo>
                      <a:lnTo>
                        <a:pt x="10" y="1071"/>
                      </a:lnTo>
                      <a:lnTo>
                        <a:pt x="21" y="1071"/>
                      </a:lnTo>
                      <a:lnTo>
                        <a:pt x="21" y="1073"/>
                      </a:lnTo>
                      <a:lnTo>
                        <a:pt x="33" y="1073"/>
                      </a:lnTo>
                      <a:lnTo>
                        <a:pt x="33" y="1075"/>
                      </a:lnTo>
                      <a:lnTo>
                        <a:pt x="50" y="1075"/>
                      </a:lnTo>
                      <a:lnTo>
                        <a:pt x="50" y="1077"/>
                      </a:lnTo>
                      <a:lnTo>
                        <a:pt x="65" y="1077"/>
                      </a:lnTo>
                      <a:lnTo>
                        <a:pt x="65" y="1079"/>
                      </a:lnTo>
                      <a:lnTo>
                        <a:pt x="76" y="1079"/>
                      </a:lnTo>
                      <a:lnTo>
                        <a:pt x="76" y="1081"/>
                      </a:lnTo>
                      <a:lnTo>
                        <a:pt x="93" y="1081"/>
                      </a:lnTo>
                      <a:lnTo>
                        <a:pt x="93" y="1083"/>
                      </a:lnTo>
                      <a:lnTo>
                        <a:pt x="108" y="1083"/>
                      </a:lnTo>
                      <a:lnTo>
                        <a:pt x="108" y="1085"/>
                      </a:lnTo>
                      <a:lnTo>
                        <a:pt x="126" y="1085"/>
                      </a:lnTo>
                      <a:lnTo>
                        <a:pt x="126" y="1087"/>
                      </a:lnTo>
                      <a:lnTo>
                        <a:pt x="141" y="1087"/>
                      </a:lnTo>
                      <a:lnTo>
                        <a:pt x="141" y="1089"/>
                      </a:lnTo>
                      <a:lnTo>
                        <a:pt x="162" y="1089"/>
                      </a:lnTo>
                      <a:lnTo>
                        <a:pt x="162" y="1091"/>
                      </a:lnTo>
                      <a:lnTo>
                        <a:pt x="179" y="1091"/>
                      </a:lnTo>
                      <a:lnTo>
                        <a:pt x="179" y="1093"/>
                      </a:lnTo>
                      <a:lnTo>
                        <a:pt x="199" y="1093"/>
                      </a:lnTo>
                      <a:lnTo>
                        <a:pt x="199" y="1094"/>
                      </a:lnTo>
                      <a:lnTo>
                        <a:pt x="215" y="1094"/>
                      </a:lnTo>
                      <a:lnTo>
                        <a:pt x="215" y="1096"/>
                      </a:lnTo>
                      <a:lnTo>
                        <a:pt x="236" y="1096"/>
                      </a:lnTo>
                      <a:lnTo>
                        <a:pt x="236" y="1098"/>
                      </a:lnTo>
                      <a:lnTo>
                        <a:pt x="263" y="1098"/>
                      </a:lnTo>
                      <a:lnTo>
                        <a:pt x="263" y="1100"/>
                      </a:lnTo>
                      <a:lnTo>
                        <a:pt x="284" y="1100"/>
                      </a:lnTo>
                      <a:lnTo>
                        <a:pt x="284" y="1102"/>
                      </a:lnTo>
                      <a:lnTo>
                        <a:pt x="309" y="1102"/>
                      </a:lnTo>
                      <a:lnTo>
                        <a:pt x="309" y="1104"/>
                      </a:lnTo>
                      <a:lnTo>
                        <a:pt x="336" y="1104"/>
                      </a:lnTo>
                      <a:lnTo>
                        <a:pt x="336" y="1106"/>
                      </a:lnTo>
                      <a:lnTo>
                        <a:pt x="366" y="1106"/>
                      </a:lnTo>
                      <a:lnTo>
                        <a:pt x="366" y="1108"/>
                      </a:lnTo>
                      <a:lnTo>
                        <a:pt x="396" y="1108"/>
                      </a:lnTo>
                      <a:lnTo>
                        <a:pt x="396" y="1110"/>
                      </a:lnTo>
                      <a:lnTo>
                        <a:pt x="442" y="1110"/>
                      </a:lnTo>
                      <a:lnTo>
                        <a:pt x="442" y="1089"/>
                      </a:lnTo>
                      <a:lnTo>
                        <a:pt x="444" y="1089"/>
                      </a:lnTo>
                      <a:lnTo>
                        <a:pt x="444" y="1045"/>
                      </a:lnTo>
                      <a:lnTo>
                        <a:pt x="446" y="1045"/>
                      </a:lnTo>
                      <a:lnTo>
                        <a:pt x="446" y="1001"/>
                      </a:lnTo>
                      <a:lnTo>
                        <a:pt x="448" y="1001"/>
                      </a:lnTo>
                      <a:lnTo>
                        <a:pt x="450" y="911"/>
                      </a:lnTo>
                      <a:lnTo>
                        <a:pt x="452" y="911"/>
                      </a:lnTo>
                      <a:lnTo>
                        <a:pt x="452" y="867"/>
                      </a:lnTo>
                      <a:lnTo>
                        <a:pt x="454" y="867"/>
                      </a:lnTo>
                      <a:lnTo>
                        <a:pt x="454" y="824"/>
                      </a:lnTo>
                      <a:lnTo>
                        <a:pt x="456" y="824"/>
                      </a:lnTo>
                      <a:lnTo>
                        <a:pt x="456" y="780"/>
                      </a:lnTo>
                      <a:lnTo>
                        <a:pt x="458" y="780"/>
                      </a:lnTo>
                      <a:lnTo>
                        <a:pt x="458" y="757"/>
                      </a:lnTo>
                      <a:lnTo>
                        <a:pt x="462" y="755"/>
                      </a:lnTo>
                      <a:lnTo>
                        <a:pt x="462" y="753"/>
                      </a:lnTo>
                      <a:lnTo>
                        <a:pt x="463" y="753"/>
                      </a:lnTo>
                      <a:lnTo>
                        <a:pt x="463" y="749"/>
                      </a:lnTo>
                      <a:lnTo>
                        <a:pt x="467" y="747"/>
                      </a:lnTo>
                      <a:lnTo>
                        <a:pt x="467" y="745"/>
                      </a:lnTo>
                      <a:lnTo>
                        <a:pt x="471" y="743"/>
                      </a:lnTo>
                      <a:lnTo>
                        <a:pt x="471" y="741"/>
                      </a:lnTo>
                      <a:lnTo>
                        <a:pt x="475" y="739"/>
                      </a:lnTo>
                      <a:lnTo>
                        <a:pt x="475" y="735"/>
                      </a:lnTo>
                      <a:lnTo>
                        <a:pt x="478" y="734"/>
                      </a:lnTo>
                      <a:lnTo>
                        <a:pt x="478" y="732"/>
                      </a:lnTo>
                      <a:lnTo>
                        <a:pt x="482" y="730"/>
                      </a:lnTo>
                      <a:lnTo>
                        <a:pt x="482" y="728"/>
                      </a:lnTo>
                      <a:lnTo>
                        <a:pt x="486" y="726"/>
                      </a:lnTo>
                      <a:lnTo>
                        <a:pt x="486" y="722"/>
                      </a:lnTo>
                      <a:lnTo>
                        <a:pt x="489" y="720"/>
                      </a:lnTo>
                      <a:lnTo>
                        <a:pt x="489" y="718"/>
                      </a:lnTo>
                      <a:lnTo>
                        <a:pt x="493" y="716"/>
                      </a:lnTo>
                      <a:lnTo>
                        <a:pt x="493" y="714"/>
                      </a:lnTo>
                      <a:lnTo>
                        <a:pt x="497" y="712"/>
                      </a:lnTo>
                      <a:lnTo>
                        <a:pt x="497" y="709"/>
                      </a:lnTo>
                      <a:lnTo>
                        <a:pt x="501" y="707"/>
                      </a:lnTo>
                      <a:lnTo>
                        <a:pt x="501" y="705"/>
                      </a:lnTo>
                      <a:lnTo>
                        <a:pt x="505" y="703"/>
                      </a:lnTo>
                      <a:lnTo>
                        <a:pt x="505" y="701"/>
                      </a:lnTo>
                      <a:lnTo>
                        <a:pt x="509" y="699"/>
                      </a:lnTo>
                      <a:lnTo>
                        <a:pt x="509" y="695"/>
                      </a:lnTo>
                      <a:lnTo>
                        <a:pt x="512" y="693"/>
                      </a:lnTo>
                      <a:lnTo>
                        <a:pt x="512" y="691"/>
                      </a:lnTo>
                      <a:lnTo>
                        <a:pt x="516" y="689"/>
                      </a:lnTo>
                      <a:lnTo>
                        <a:pt x="516" y="687"/>
                      </a:lnTo>
                      <a:lnTo>
                        <a:pt x="520" y="686"/>
                      </a:lnTo>
                      <a:lnTo>
                        <a:pt x="520" y="682"/>
                      </a:lnTo>
                      <a:lnTo>
                        <a:pt x="524" y="680"/>
                      </a:lnTo>
                      <a:lnTo>
                        <a:pt x="524" y="678"/>
                      </a:lnTo>
                      <a:lnTo>
                        <a:pt x="528" y="676"/>
                      </a:lnTo>
                      <a:lnTo>
                        <a:pt x="528" y="674"/>
                      </a:lnTo>
                      <a:lnTo>
                        <a:pt x="532" y="672"/>
                      </a:lnTo>
                      <a:lnTo>
                        <a:pt x="532" y="668"/>
                      </a:lnTo>
                      <a:lnTo>
                        <a:pt x="535" y="666"/>
                      </a:lnTo>
                      <a:lnTo>
                        <a:pt x="535" y="664"/>
                      </a:lnTo>
                      <a:lnTo>
                        <a:pt x="539" y="663"/>
                      </a:lnTo>
                      <a:lnTo>
                        <a:pt x="539" y="661"/>
                      </a:lnTo>
                      <a:lnTo>
                        <a:pt x="543" y="659"/>
                      </a:lnTo>
                      <a:lnTo>
                        <a:pt x="543" y="655"/>
                      </a:lnTo>
                      <a:lnTo>
                        <a:pt x="547" y="653"/>
                      </a:lnTo>
                      <a:lnTo>
                        <a:pt x="547" y="651"/>
                      </a:lnTo>
                      <a:lnTo>
                        <a:pt x="551" y="649"/>
                      </a:lnTo>
                      <a:lnTo>
                        <a:pt x="551" y="648"/>
                      </a:lnTo>
                      <a:lnTo>
                        <a:pt x="555" y="646"/>
                      </a:lnTo>
                      <a:lnTo>
                        <a:pt x="555" y="644"/>
                      </a:lnTo>
                      <a:lnTo>
                        <a:pt x="557" y="644"/>
                      </a:lnTo>
                      <a:lnTo>
                        <a:pt x="557" y="640"/>
                      </a:lnTo>
                      <a:lnTo>
                        <a:pt x="560" y="639"/>
                      </a:lnTo>
                      <a:lnTo>
                        <a:pt x="560" y="637"/>
                      </a:lnTo>
                      <a:lnTo>
                        <a:pt x="564" y="635"/>
                      </a:lnTo>
                      <a:lnTo>
                        <a:pt x="564" y="633"/>
                      </a:lnTo>
                      <a:lnTo>
                        <a:pt x="568" y="631"/>
                      </a:lnTo>
                      <a:lnTo>
                        <a:pt x="568" y="627"/>
                      </a:lnTo>
                      <a:lnTo>
                        <a:pt x="572" y="625"/>
                      </a:lnTo>
                      <a:lnTo>
                        <a:pt x="572" y="623"/>
                      </a:lnTo>
                      <a:lnTo>
                        <a:pt x="576" y="621"/>
                      </a:lnTo>
                      <a:lnTo>
                        <a:pt x="576" y="619"/>
                      </a:lnTo>
                      <a:lnTo>
                        <a:pt x="580" y="617"/>
                      </a:lnTo>
                      <a:lnTo>
                        <a:pt x="580" y="614"/>
                      </a:lnTo>
                      <a:lnTo>
                        <a:pt x="583" y="612"/>
                      </a:lnTo>
                      <a:lnTo>
                        <a:pt x="583" y="610"/>
                      </a:lnTo>
                      <a:lnTo>
                        <a:pt x="587" y="608"/>
                      </a:lnTo>
                      <a:lnTo>
                        <a:pt x="587" y="606"/>
                      </a:lnTo>
                      <a:lnTo>
                        <a:pt x="591" y="604"/>
                      </a:lnTo>
                      <a:lnTo>
                        <a:pt x="591" y="600"/>
                      </a:lnTo>
                      <a:lnTo>
                        <a:pt x="595" y="598"/>
                      </a:lnTo>
                      <a:lnTo>
                        <a:pt x="595" y="596"/>
                      </a:lnTo>
                      <a:lnTo>
                        <a:pt x="599" y="594"/>
                      </a:lnTo>
                      <a:lnTo>
                        <a:pt x="599" y="592"/>
                      </a:lnTo>
                      <a:lnTo>
                        <a:pt x="603" y="591"/>
                      </a:lnTo>
                      <a:lnTo>
                        <a:pt x="603" y="587"/>
                      </a:lnTo>
                      <a:lnTo>
                        <a:pt x="606" y="585"/>
                      </a:lnTo>
                      <a:lnTo>
                        <a:pt x="606" y="583"/>
                      </a:lnTo>
                      <a:lnTo>
                        <a:pt x="610" y="581"/>
                      </a:lnTo>
                      <a:lnTo>
                        <a:pt x="610" y="579"/>
                      </a:lnTo>
                      <a:lnTo>
                        <a:pt x="613" y="577"/>
                      </a:lnTo>
                      <a:lnTo>
                        <a:pt x="613" y="573"/>
                      </a:lnTo>
                      <a:lnTo>
                        <a:pt x="617" y="571"/>
                      </a:lnTo>
                      <a:lnTo>
                        <a:pt x="617" y="569"/>
                      </a:lnTo>
                      <a:lnTo>
                        <a:pt x="621" y="568"/>
                      </a:lnTo>
                      <a:lnTo>
                        <a:pt x="621" y="566"/>
                      </a:lnTo>
                      <a:lnTo>
                        <a:pt x="625" y="564"/>
                      </a:lnTo>
                      <a:lnTo>
                        <a:pt x="625" y="560"/>
                      </a:lnTo>
                      <a:lnTo>
                        <a:pt x="629" y="558"/>
                      </a:lnTo>
                      <a:lnTo>
                        <a:pt x="629" y="556"/>
                      </a:lnTo>
                      <a:lnTo>
                        <a:pt x="632" y="554"/>
                      </a:lnTo>
                      <a:lnTo>
                        <a:pt x="632" y="552"/>
                      </a:lnTo>
                      <a:lnTo>
                        <a:pt x="636" y="550"/>
                      </a:lnTo>
                      <a:lnTo>
                        <a:pt x="636" y="546"/>
                      </a:lnTo>
                      <a:lnTo>
                        <a:pt x="640" y="544"/>
                      </a:lnTo>
                      <a:lnTo>
                        <a:pt x="640" y="543"/>
                      </a:lnTo>
                      <a:lnTo>
                        <a:pt x="644" y="541"/>
                      </a:lnTo>
                      <a:lnTo>
                        <a:pt x="644" y="539"/>
                      </a:lnTo>
                      <a:lnTo>
                        <a:pt x="648" y="537"/>
                      </a:lnTo>
                      <a:lnTo>
                        <a:pt x="648" y="533"/>
                      </a:lnTo>
                      <a:lnTo>
                        <a:pt x="652" y="531"/>
                      </a:lnTo>
                      <a:lnTo>
                        <a:pt x="652" y="529"/>
                      </a:lnTo>
                      <a:lnTo>
                        <a:pt x="655" y="527"/>
                      </a:lnTo>
                      <a:lnTo>
                        <a:pt x="655" y="525"/>
                      </a:lnTo>
                      <a:lnTo>
                        <a:pt x="659" y="523"/>
                      </a:lnTo>
                      <a:lnTo>
                        <a:pt x="659" y="520"/>
                      </a:lnTo>
                      <a:lnTo>
                        <a:pt x="663" y="518"/>
                      </a:lnTo>
                      <a:lnTo>
                        <a:pt x="663" y="516"/>
                      </a:lnTo>
                      <a:lnTo>
                        <a:pt x="667" y="514"/>
                      </a:lnTo>
                      <a:lnTo>
                        <a:pt x="667" y="512"/>
                      </a:lnTo>
                      <a:lnTo>
                        <a:pt x="671" y="510"/>
                      </a:lnTo>
                      <a:lnTo>
                        <a:pt x="671" y="506"/>
                      </a:lnTo>
                      <a:lnTo>
                        <a:pt x="675" y="504"/>
                      </a:lnTo>
                      <a:lnTo>
                        <a:pt x="675" y="502"/>
                      </a:lnTo>
                      <a:lnTo>
                        <a:pt x="678" y="500"/>
                      </a:lnTo>
                      <a:lnTo>
                        <a:pt x="678" y="498"/>
                      </a:lnTo>
                      <a:lnTo>
                        <a:pt x="682" y="496"/>
                      </a:lnTo>
                      <a:lnTo>
                        <a:pt x="682" y="493"/>
                      </a:lnTo>
                      <a:lnTo>
                        <a:pt x="686" y="491"/>
                      </a:lnTo>
                      <a:lnTo>
                        <a:pt x="686" y="489"/>
                      </a:lnTo>
                      <a:lnTo>
                        <a:pt x="690" y="487"/>
                      </a:lnTo>
                      <a:lnTo>
                        <a:pt x="690" y="485"/>
                      </a:lnTo>
                      <a:lnTo>
                        <a:pt x="694" y="483"/>
                      </a:lnTo>
                      <a:lnTo>
                        <a:pt x="694" y="479"/>
                      </a:lnTo>
                      <a:lnTo>
                        <a:pt x="698" y="477"/>
                      </a:lnTo>
                      <a:lnTo>
                        <a:pt x="698" y="475"/>
                      </a:lnTo>
                      <a:lnTo>
                        <a:pt x="701" y="473"/>
                      </a:lnTo>
                      <a:lnTo>
                        <a:pt x="701" y="472"/>
                      </a:lnTo>
                      <a:lnTo>
                        <a:pt x="705" y="470"/>
                      </a:lnTo>
                      <a:lnTo>
                        <a:pt x="705" y="466"/>
                      </a:lnTo>
                      <a:lnTo>
                        <a:pt x="709" y="464"/>
                      </a:lnTo>
                      <a:lnTo>
                        <a:pt x="709" y="463"/>
                      </a:lnTo>
                      <a:lnTo>
                        <a:pt x="713" y="461"/>
                      </a:lnTo>
                      <a:lnTo>
                        <a:pt x="713" y="459"/>
                      </a:lnTo>
                      <a:lnTo>
                        <a:pt x="717" y="457"/>
                      </a:lnTo>
                      <a:lnTo>
                        <a:pt x="717" y="453"/>
                      </a:lnTo>
                      <a:lnTo>
                        <a:pt x="721" y="451"/>
                      </a:lnTo>
                      <a:lnTo>
                        <a:pt x="721" y="449"/>
                      </a:lnTo>
                      <a:lnTo>
                        <a:pt x="725" y="448"/>
                      </a:lnTo>
                      <a:lnTo>
                        <a:pt x="725" y="446"/>
                      </a:lnTo>
                      <a:lnTo>
                        <a:pt x="728" y="444"/>
                      </a:lnTo>
                      <a:lnTo>
                        <a:pt x="728" y="442"/>
                      </a:lnTo>
                      <a:lnTo>
                        <a:pt x="730" y="442"/>
                      </a:lnTo>
                      <a:lnTo>
                        <a:pt x="730" y="438"/>
                      </a:lnTo>
                      <a:lnTo>
                        <a:pt x="734" y="436"/>
                      </a:lnTo>
                      <a:lnTo>
                        <a:pt x="734" y="434"/>
                      </a:lnTo>
                      <a:lnTo>
                        <a:pt x="738" y="432"/>
                      </a:lnTo>
                      <a:lnTo>
                        <a:pt x="738" y="430"/>
                      </a:lnTo>
                      <a:lnTo>
                        <a:pt x="742" y="428"/>
                      </a:lnTo>
                      <a:lnTo>
                        <a:pt x="742" y="425"/>
                      </a:lnTo>
                      <a:lnTo>
                        <a:pt x="746" y="423"/>
                      </a:lnTo>
                      <a:lnTo>
                        <a:pt x="746" y="421"/>
                      </a:lnTo>
                      <a:lnTo>
                        <a:pt x="748" y="419"/>
                      </a:lnTo>
                      <a:lnTo>
                        <a:pt x="748" y="417"/>
                      </a:lnTo>
                      <a:lnTo>
                        <a:pt x="752" y="415"/>
                      </a:lnTo>
                      <a:lnTo>
                        <a:pt x="752" y="411"/>
                      </a:lnTo>
                      <a:lnTo>
                        <a:pt x="756" y="409"/>
                      </a:lnTo>
                      <a:lnTo>
                        <a:pt x="756" y="407"/>
                      </a:lnTo>
                      <a:lnTo>
                        <a:pt x="760" y="405"/>
                      </a:lnTo>
                      <a:lnTo>
                        <a:pt x="760" y="403"/>
                      </a:lnTo>
                      <a:lnTo>
                        <a:pt x="764" y="401"/>
                      </a:lnTo>
                      <a:lnTo>
                        <a:pt x="764" y="398"/>
                      </a:lnTo>
                      <a:lnTo>
                        <a:pt x="768" y="396"/>
                      </a:lnTo>
                      <a:lnTo>
                        <a:pt x="768" y="394"/>
                      </a:lnTo>
                      <a:lnTo>
                        <a:pt x="772" y="392"/>
                      </a:lnTo>
                      <a:lnTo>
                        <a:pt x="772" y="390"/>
                      </a:lnTo>
                      <a:lnTo>
                        <a:pt x="775" y="388"/>
                      </a:lnTo>
                      <a:lnTo>
                        <a:pt x="775" y="384"/>
                      </a:lnTo>
                      <a:lnTo>
                        <a:pt x="779" y="382"/>
                      </a:lnTo>
                      <a:lnTo>
                        <a:pt x="779" y="380"/>
                      </a:lnTo>
                      <a:lnTo>
                        <a:pt x="783" y="378"/>
                      </a:lnTo>
                      <a:lnTo>
                        <a:pt x="783" y="377"/>
                      </a:lnTo>
                      <a:lnTo>
                        <a:pt x="787" y="375"/>
                      </a:lnTo>
                      <a:lnTo>
                        <a:pt x="787" y="371"/>
                      </a:lnTo>
                      <a:lnTo>
                        <a:pt x="791" y="369"/>
                      </a:lnTo>
                      <a:lnTo>
                        <a:pt x="791" y="367"/>
                      </a:lnTo>
                      <a:lnTo>
                        <a:pt x="795" y="365"/>
                      </a:lnTo>
                      <a:lnTo>
                        <a:pt x="795" y="363"/>
                      </a:lnTo>
                      <a:lnTo>
                        <a:pt x="798" y="361"/>
                      </a:lnTo>
                      <a:lnTo>
                        <a:pt x="798" y="357"/>
                      </a:lnTo>
                      <a:lnTo>
                        <a:pt x="802" y="355"/>
                      </a:lnTo>
                      <a:lnTo>
                        <a:pt x="802" y="353"/>
                      </a:lnTo>
                      <a:lnTo>
                        <a:pt x="806" y="352"/>
                      </a:lnTo>
                      <a:lnTo>
                        <a:pt x="806" y="350"/>
                      </a:lnTo>
                      <a:lnTo>
                        <a:pt x="810" y="348"/>
                      </a:lnTo>
                      <a:lnTo>
                        <a:pt x="810" y="344"/>
                      </a:lnTo>
                      <a:lnTo>
                        <a:pt x="814" y="342"/>
                      </a:lnTo>
                      <a:lnTo>
                        <a:pt x="814" y="340"/>
                      </a:lnTo>
                      <a:lnTo>
                        <a:pt x="816" y="340"/>
                      </a:lnTo>
                      <a:lnTo>
                        <a:pt x="816" y="338"/>
                      </a:lnTo>
                      <a:lnTo>
                        <a:pt x="810" y="338"/>
                      </a:lnTo>
                      <a:lnTo>
                        <a:pt x="810" y="336"/>
                      </a:lnTo>
                      <a:lnTo>
                        <a:pt x="806" y="336"/>
                      </a:lnTo>
                      <a:lnTo>
                        <a:pt x="806" y="334"/>
                      </a:lnTo>
                      <a:lnTo>
                        <a:pt x="800" y="334"/>
                      </a:lnTo>
                      <a:lnTo>
                        <a:pt x="800" y="332"/>
                      </a:lnTo>
                      <a:lnTo>
                        <a:pt x="795" y="332"/>
                      </a:lnTo>
                      <a:lnTo>
                        <a:pt x="795" y="330"/>
                      </a:lnTo>
                      <a:lnTo>
                        <a:pt x="791" y="330"/>
                      </a:lnTo>
                      <a:lnTo>
                        <a:pt x="791" y="329"/>
                      </a:lnTo>
                      <a:lnTo>
                        <a:pt x="785" y="329"/>
                      </a:lnTo>
                      <a:lnTo>
                        <a:pt x="785" y="327"/>
                      </a:lnTo>
                      <a:lnTo>
                        <a:pt x="766" y="327"/>
                      </a:lnTo>
                      <a:lnTo>
                        <a:pt x="766" y="325"/>
                      </a:lnTo>
                      <a:lnTo>
                        <a:pt x="746" y="325"/>
                      </a:lnTo>
                      <a:lnTo>
                        <a:pt x="744" y="321"/>
                      </a:lnTo>
                      <a:lnTo>
                        <a:pt x="740" y="321"/>
                      </a:lnTo>
                      <a:lnTo>
                        <a:pt x="738" y="317"/>
                      </a:lnTo>
                      <a:lnTo>
                        <a:pt x="734" y="317"/>
                      </a:lnTo>
                      <a:lnTo>
                        <a:pt x="732" y="313"/>
                      </a:lnTo>
                      <a:lnTo>
                        <a:pt x="730" y="313"/>
                      </a:lnTo>
                      <a:lnTo>
                        <a:pt x="730" y="311"/>
                      </a:lnTo>
                      <a:lnTo>
                        <a:pt x="726" y="311"/>
                      </a:lnTo>
                      <a:lnTo>
                        <a:pt x="725" y="307"/>
                      </a:lnTo>
                      <a:lnTo>
                        <a:pt x="721" y="307"/>
                      </a:lnTo>
                      <a:lnTo>
                        <a:pt x="719" y="304"/>
                      </a:lnTo>
                      <a:lnTo>
                        <a:pt x="715" y="304"/>
                      </a:lnTo>
                      <a:lnTo>
                        <a:pt x="715" y="302"/>
                      </a:lnTo>
                      <a:lnTo>
                        <a:pt x="709" y="302"/>
                      </a:lnTo>
                      <a:lnTo>
                        <a:pt x="709" y="304"/>
                      </a:lnTo>
                      <a:lnTo>
                        <a:pt x="705" y="305"/>
                      </a:lnTo>
                      <a:lnTo>
                        <a:pt x="701" y="307"/>
                      </a:lnTo>
                      <a:lnTo>
                        <a:pt x="701" y="309"/>
                      </a:lnTo>
                      <a:lnTo>
                        <a:pt x="698" y="309"/>
                      </a:lnTo>
                      <a:lnTo>
                        <a:pt x="698" y="311"/>
                      </a:lnTo>
                      <a:lnTo>
                        <a:pt x="694" y="313"/>
                      </a:lnTo>
                      <a:lnTo>
                        <a:pt x="690" y="315"/>
                      </a:lnTo>
                      <a:lnTo>
                        <a:pt x="690" y="317"/>
                      </a:lnTo>
                      <a:lnTo>
                        <a:pt x="686" y="317"/>
                      </a:lnTo>
                      <a:lnTo>
                        <a:pt x="686" y="319"/>
                      </a:lnTo>
                      <a:lnTo>
                        <a:pt x="682" y="321"/>
                      </a:lnTo>
                      <a:lnTo>
                        <a:pt x="682" y="325"/>
                      </a:lnTo>
                      <a:lnTo>
                        <a:pt x="678" y="327"/>
                      </a:lnTo>
                      <a:lnTo>
                        <a:pt x="678" y="329"/>
                      </a:lnTo>
                      <a:lnTo>
                        <a:pt x="677" y="329"/>
                      </a:lnTo>
                      <a:lnTo>
                        <a:pt x="677" y="332"/>
                      </a:lnTo>
                      <a:lnTo>
                        <a:pt x="671" y="332"/>
                      </a:lnTo>
                      <a:lnTo>
                        <a:pt x="669" y="329"/>
                      </a:lnTo>
                      <a:lnTo>
                        <a:pt x="665" y="329"/>
                      </a:lnTo>
                      <a:lnTo>
                        <a:pt x="665" y="327"/>
                      </a:lnTo>
                      <a:lnTo>
                        <a:pt x="661" y="327"/>
                      </a:lnTo>
                      <a:lnTo>
                        <a:pt x="659" y="323"/>
                      </a:lnTo>
                      <a:lnTo>
                        <a:pt x="655" y="323"/>
                      </a:lnTo>
                      <a:lnTo>
                        <a:pt x="655" y="321"/>
                      </a:lnTo>
                      <a:lnTo>
                        <a:pt x="652" y="321"/>
                      </a:lnTo>
                      <a:lnTo>
                        <a:pt x="652" y="319"/>
                      </a:lnTo>
                      <a:lnTo>
                        <a:pt x="648" y="319"/>
                      </a:lnTo>
                      <a:lnTo>
                        <a:pt x="646" y="315"/>
                      </a:lnTo>
                      <a:lnTo>
                        <a:pt x="642" y="315"/>
                      </a:lnTo>
                      <a:lnTo>
                        <a:pt x="642" y="313"/>
                      </a:lnTo>
                      <a:lnTo>
                        <a:pt x="638" y="313"/>
                      </a:lnTo>
                      <a:lnTo>
                        <a:pt x="638" y="311"/>
                      </a:lnTo>
                      <a:lnTo>
                        <a:pt x="634" y="311"/>
                      </a:lnTo>
                      <a:lnTo>
                        <a:pt x="632" y="307"/>
                      </a:lnTo>
                      <a:lnTo>
                        <a:pt x="629" y="307"/>
                      </a:lnTo>
                      <a:lnTo>
                        <a:pt x="629" y="305"/>
                      </a:lnTo>
                      <a:lnTo>
                        <a:pt x="625" y="305"/>
                      </a:lnTo>
                      <a:lnTo>
                        <a:pt x="625" y="288"/>
                      </a:lnTo>
                      <a:lnTo>
                        <a:pt x="627" y="288"/>
                      </a:lnTo>
                      <a:lnTo>
                        <a:pt x="627" y="270"/>
                      </a:lnTo>
                      <a:lnTo>
                        <a:pt x="630" y="270"/>
                      </a:lnTo>
                      <a:lnTo>
                        <a:pt x="630" y="268"/>
                      </a:lnTo>
                      <a:lnTo>
                        <a:pt x="634" y="268"/>
                      </a:lnTo>
                      <a:lnTo>
                        <a:pt x="634" y="266"/>
                      </a:lnTo>
                      <a:lnTo>
                        <a:pt x="638" y="264"/>
                      </a:lnTo>
                      <a:lnTo>
                        <a:pt x="642" y="262"/>
                      </a:lnTo>
                      <a:lnTo>
                        <a:pt x="644" y="262"/>
                      </a:lnTo>
                      <a:lnTo>
                        <a:pt x="642" y="258"/>
                      </a:lnTo>
                      <a:lnTo>
                        <a:pt x="640" y="258"/>
                      </a:lnTo>
                      <a:lnTo>
                        <a:pt x="638" y="255"/>
                      </a:lnTo>
                      <a:lnTo>
                        <a:pt x="636" y="255"/>
                      </a:lnTo>
                      <a:lnTo>
                        <a:pt x="634" y="251"/>
                      </a:lnTo>
                      <a:lnTo>
                        <a:pt x="632" y="251"/>
                      </a:lnTo>
                      <a:lnTo>
                        <a:pt x="630" y="247"/>
                      </a:lnTo>
                      <a:lnTo>
                        <a:pt x="629" y="247"/>
                      </a:lnTo>
                      <a:lnTo>
                        <a:pt x="627" y="243"/>
                      </a:lnTo>
                      <a:lnTo>
                        <a:pt x="625" y="243"/>
                      </a:lnTo>
                      <a:lnTo>
                        <a:pt x="623" y="239"/>
                      </a:lnTo>
                      <a:lnTo>
                        <a:pt x="621" y="239"/>
                      </a:lnTo>
                      <a:lnTo>
                        <a:pt x="619" y="235"/>
                      </a:lnTo>
                      <a:lnTo>
                        <a:pt x="617" y="235"/>
                      </a:lnTo>
                      <a:lnTo>
                        <a:pt x="615" y="232"/>
                      </a:lnTo>
                      <a:lnTo>
                        <a:pt x="612" y="232"/>
                      </a:lnTo>
                      <a:lnTo>
                        <a:pt x="610" y="228"/>
                      </a:lnTo>
                      <a:lnTo>
                        <a:pt x="608" y="228"/>
                      </a:lnTo>
                      <a:lnTo>
                        <a:pt x="606" y="224"/>
                      </a:lnTo>
                      <a:lnTo>
                        <a:pt x="605" y="224"/>
                      </a:lnTo>
                      <a:lnTo>
                        <a:pt x="603" y="220"/>
                      </a:lnTo>
                      <a:lnTo>
                        <a:pt x="601" y="220"/>
                      </a:lnTo>
                      <a:lnTo>
                        <a:pt x="599" y="216"/>
                      </a:lnTo>
                      <a:lnTo>
                        <a:pt x="597" y="216"/>
                      </a:lnTo>
                      <a:lnTo>
                        <a:pt x="595" y="212"/>
                      </a:lnTo>
                      <a:lnTo>
                        <a:pt x="593" y="209"/>
                      </a:lnTo>
                      <a:lnTo>
                        <a:pt x="591" y="209"/>
                      </a:lnTo>
                      <a:lnTo>
                        <a:pt x="589" y="205"/>
                      </a:lnTo>
                      <a:lnTo>
                        <a:pt x="587" y="205"/>
                      </a:lnTo>
                      <a:lnTo>
                        <a:pt x="587" y="199"/>
                      </a:lnTo>
                      <a:lnTo>
                        <a:pt x="589" y="199"/>
                      </a:lnTo>
                      <a:lnTo>
                        <a:pt x="589" y="187"/>
                      </a:lnTo>
                      <a:lnTo>
                        <a:pt x="591" y="187"/>
                      </a:lnTo>
                      <a:lnTo>
                        <a:pt x="591" y="176"/>
                      </a:lnTo>
                      <a:lnTo>
                        <a:pt x="593" y="176"/>
                      </a:lnTo>
                      <a:lnTo>
                        <a:pt x="593" y="164"/>
                      </a:lnTo>
                      <a:lnTo>
                        <a:pt x="591" y="164"/>
                      </a:lnTo>
                      <a:lnTo>
                        <a:pt x="591" y="157"/>
                      </a:lnTo>
                      <a:lnTo>
                        <a:pt x="589" y="157"/>
                      </a:lnTo>
                      <a:lnTo>
                        <a:pt x="589" y="149"/>
                      </a:lnTo>
                      <a:lnTo>
                        <a:pt x="587" y="149"/>
                      </a:lnTo>
                      <a:lnTo>
                        <a:pt x="587" y="141"/>
                      </a:lnTo>
                      <a:lnTo>
                        <a:pt x="585" y="141"/>
                      </a:lnTo>
                      <a:lnTo>
                        <a:pt x="585" y="138"/>
                      </a:lnTo>
                      <a:lnTo>
                        <a:pt x="572" y="138"/>
                      </a:lnTo>
                      <a:lnTo>
                        <a:pt x="572" y="136"/>
                      </a:lnTo>
                      <a:lnTo>
                        <a:pt x="549" y="136"/>
                      </a:lnTo>
                      <a:lnTo>
                        <a:pt x="549" y="138"/>
                      </a:lnTo>
                      <a:lnTo>
                        <a:pt x="541" y="138"/>
                      </a:lnTo>
                      <a:lnTo>
                        <a:pt x="541" y="139"/>
                      </a:lnTo>
                      <a:lnTo>
                        <a:pt x="534" y="139"/>
                      </a:lnTo>
                      <a:lnTo>
                        <a:pt x="534" y="141"/>
                      </a:lnTo>
                      <a:lnTo>
                        <a:pt x="526" y="141"/>
                      </a:lnTo>
                      <a:lnTo>
                        <a:pt x="526" y="143"/>
                      </a:lnTo>
                      <a:lnTo>
                        <a:pt x="495" y="143"/>
                      </a:lnTo>
                      <a:lnTo>
                        <a:pt x="495" y="139"/>
                      </a:lnTo>
                      <a:lnTo>
                        <a:pt x="493" y="139"/>
                      </a:lnTo>
                      <a:lnTo>
                        <a:pt x="493" y="130"/>
                      </a:lnTo>
                      <a:lnTo>
                        <a:pt x="491" y="130"/>
                      </a:lnTo>
                      <a:lnTo>
                        <a:pt x="491" y="120"/>
                      </a:lnTo>
                      <a:lnTo>
                        <a:pt x="489" y="120"/>
                      </a:lnTo>
                      <a:lnTo>
                        <a:pt x="489" y="111"/>
                      </a:lnTo>
                      <a:lnTo>
                        <a:pt x="487" y="111"/>
                      </a:lnTo>
                      <a:lnTo>
                        <a:pt x="487" y="101"/>
                      </a:lnTo>
                      <a:lnTo>
                        <a:pt x="486" y="101"/>
                      </a:lnTo>
                      <a:lnTo>
                        <a:pt x="486" y="92"/>
                      </a:lnTo>
                      <a:lnTo>
                        <a:pt x="484" y="92"/>
                      </a:lnTo>
                      <a:lnTo>
                        <a:pt x="484" y="43"/>
                      </a:lnTo>
                      <a:lnTo>
                        <a:pt x="482" y="43"/>
                      </a:lnTo>
                      <a:lnTo>
                        <a:pt x="482" y="39"/>
                      </a:lnTo>
                      <a:lnTo>
                        <a:pt x="480" y="39"/>
                      </a:lnTo>
                      <a:lnTo>
                        <a:pt x="480" y="35"/>
                      </a:lnTo>
                      <a:lnTo>
                        <a:pt x="478" y="35"/>
                      </a:lnTo>
                      <a:lnTo>
                        <a:pt x="478" y="31"/>
                      </a:lnTo>
                      <a:lnTo>
                        <a:pt x="476" y="31"/>
                      </a:lnTo>
                      <a:lnTo>
                        <a:pt x="476" y="27"/>
                      </a:lnTo>
                      <a:lnTo>
                        <a:pt x="475" y="27"/>
                      </a:lnTo>
                      <a:lnTo>
                        <a:pt x="473" y="23"/>
                      </a:lnTo>
                      <a:lnTo>
                        <a:pt x="471" y="19"/>
                      </a:lnTo>
                      <a:lnTo>
                        <a:pt x="469" y="16"/>
                      </a:lnTo>
                      <a:lnTo>
                        <a:pt x="467" y="12"/>
                      </a:lnTo>
                      <a:lnTo>
                        <a:pt x="465" y="8"/>
                      </a:lnTo>
                      <a:lnTo>
                        <a:pt x="465" y="0"/>
                      </a:lnTo>
                      <a:lnTo>
                        <a:pt x="450" y="0"/>
                      </a:lnTo>
                    </a:path>
                  </a:pathLst>
                </a:custGeom>
                <a:grpFill/>
                <a:ln w="12700">
                  <a:solidFill>
                    <a:srgbClr val="000000">
                      <a:lumMod val="65000"/>
                      <a:lumOff val="35000"/>
                    </a:srgbClr>
                  </a:solidFill>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4" name="Freeform 4"/>
                <p:cNvSpPr>
                  <a:spLocks/>
                </p:cNvSpPr>
                <p:nvPr/>
              </p:nvSpPr>
              <p:spPr bwMode="auto">
                <a:xfrm rot="20725119">
                  <a:off x="2071314" y="1110626"/>
                  <a:ext cx="1279391" cy="2503281"/>
                </a:xfrm>
                <a:custGeom>
                  <a:avLst/>
                  <a:gdLst>
                    <a:gd name="T0" fmla="*/ 2147483647 w 669"/>
                    <a:gd name="T1" fmla="*/ 2147483647 h 1128"/>
                    <a:gd name="T2" fmla="*/ 2147483647 w 669"/>
                    <a:gd name="T3" fmla="*/ 2147483647 h 1128"/>
                    <a:gd name="T4" fmla="*/ 2147483647 w 669"/>
                    <a:gd name="T5" fmla="*/ 2147483647 h 1128"/>
                    <a:gd name="T6" fmla="*/ 2147483647 w 669"/>
                    <a:gd name="T7" fmla="*/ 2147483647 h 1128"/>
                    <a:gd name="T8" fmla="*/ 2147483647 w 669"/>
                    <a:gd name="T9" fmla="*/ 2147483647 h 1128"/>
                    <a:gd name="T10" fmla="*/ 2147483647 w 669"/>
                    <a:gd name="T11" fmla="*/ 2147483647 h 1128"/>
                    <a:gd name="T12" fmla="*/ 2147483647 w 669"/>
                    <a:gd name="T13" fmla="*/ 2147483647 h 1128"/>
                    <a:gd name="T14" fmla="*/ 2147483647 w 669"/>
                    <a:gd name="T15" fmla="*/ 2147483647 h 1128"/>
                    <a:gd name="T16" fmla="*/ 2147483647 w 669"/>
                    <a:gd name="T17" fmla="*/ 2147483647 h 1128"/>
                    <a:gd name="T18" fmla="*/ 2147483647 w 669"/>
                    <a:gd name="T19" fmla="*/ 2147483647 h 1128"/>
                    <a:gd name="T20" fmla="*/ 2147483647 w 669"/>
                    <a:gd name="T21" fmla="*/ 2147483647 h 1128"/>
                    <a:gd name="T22" fmla="*/ 2147483647 w 669"/>
                    <a:gd name="T23" fmla="*/ 2147483647 h 1128"/>
                    <a:gd name="T24" fmla="*/ 2147483647 w 669"/>
                    <a:gd name="T25" fmla="*/ 2147483647 h 1128"/>
                    <a:gd name="T26" fmla="*/ 2147483647 w 669"/>
                    <a:gd name="T27" fmla="*/ 2147483647 h 1128"/>
                    <a:gd name="T28" fmla="*/ 2147483647 w 669"/>
                    <a:gd name="T29" fmla="*/ 2147483647 h 1128"/>
                    <a:gd name="T30" fmla="*/ 2147483647 w 669"/>
                    <a:gd name="T31" fmla="*/ 2147483647 h 1128"/>
                    <a:gd name="T32" fmla="*/ 2147483647 w 669"/>
                    <a:gd name="T33" fmla="*/ 2147483647 h 1128"/>
                    <a:gd name="T34" fmla="*/ 2147483647 w 669"/>
                    <a:gd name="T35" fmla="*/ 2147483647 h 1128"/>
                    <a:gd name="T36" fmla="*/ 2147483647 w 669"/>
                    <a:gd name="T37" fmla="*/ 2147483647 h 1128"/>
                    <a:gd name="T38" fmla="*/ 2147483647 w 669"/>
                    <a:gd name="T39" fmla="*/ 2147483647 h 1128"/>
                    <a:gd name="T40" fmla="*/ 2147483647 w 669"/>
                    <a:gd name="T41" fmla="*/ 2147483647 h 1128"/>
                    <a:gd name="T42" fmla="*/ 2147483647 w 669"/>
                    <a:gd name="T43" fmla="*/ 2147483647 h 1128"/>
                    <a:gd name="T44" fmla="*/ 2147483647 w 669"/>
                    <a:gd name="T45" fmla="*/ 2147483647 h 1128"/>
                    <a:gd name="T46" fmla="*/ 2147483647 w 669"/>
                    <a:gd name="T47" fmla="*/ 2147483647 h 1128"/>
                    <a:gd name="T48" fmla="*/ 2147483647 w 669"/>
                    <a:gd name="T49" fmla="*/ 2147483647 h 1128"/>
                    <a:gd name="T50" fmla="*/ 2147483647 w 669"/>
                    <a:gd name="T51" fmla="*/ 2147483647 h 1128"/>
                    <a:gd name="T52" fmla="*/ 2147483647 w 669"/>
                    <a:gd name="T53" fmla="*/ 2147483647 h 1128"/>
                    <a:gd name="T54" fmla="*/ 2147483647 w 669"/>
                    <a:gd name="T55" fmla="*/ 2147483647 h 1128"/>
                    <a:gd name="T56" fmla="*/ 2147483647 w 669"/>
                    <a:gd name="T57" fmla="*/ 2147483647 h 1128"/>
                    <a:gd name="T58" fmla="*/ 2147483647 w 669"/>
                    <a:gd name="T59" fmla="*/ 2147483647 h 1128"/>
                    <a:gd name="T60" fmla="*/ 2147483647 w 669"/>
                    <a:gd name="T61" fmla="*/ 2147483647 h 1128"/>
                    <a:gd name="T62" fmla="*/ 2147483647 w 669"/>
                    <a:gd name="T63" fmla="*/ 2147483647 h 1128"/>
                    <a:gd name="T64" fmla="*/ 2147483647 w 669"/>
                    <a:gd name="T65" fmla="*/ 2147483647 h 1128"/>
                    <a:gd name="T66" fmla="*/ 2147483647 w 669"/>
                    <a:gd name="T67" fmla="*/ 2147483647 h 1128"/>
                    <a:gd name="T68" fmla="*/ 2147483647 w 669"/>
                    <a:gd name="T69" fmla="*/ 2147483647 h 1128"/>
                    <a:gd name="T70" fmla="*/ 2147483647 w 669"/>
                    <a:gd name="T71" fmla="*/ 2147483647 h 1128"/>
                    <a:gd name="T72" fmla="*/ 2147483647 w 669"/>
                    <a:gd name="T73" fmla="*/ 2147483647 h 1128"/>
                    <a:gd name="T74" fmla="*/ 2147483647 w 669"/>
                    <a:gd name="T75" fmla="*/ 2147483647 h 1128"/>
                    <a:gd name="T76" fmla="*/ 2147483647 w 669"/>
                    <a:gd name="T77" fmla="*/ 2147483647 h 1128"/>
                    <a:gd name="T78" fmla="*/ 2147483647 w 669"/>
                    <a:gd name="T79" fmla="*/ 2147483647 h 1128"/>
                    <a:gd name="T80" fmla="*/ 2147483647 w 669"/>
                    <a:gd name="T81" fmla="*/ 2147483647 h 1128"/>
                    <a:gd name="T82" fmla="*/ 2147483647 w 669"/>
                    <a:gd name="T83" fmla="*/ 2147483647 h 1128"/>
                    <a:gd name="T84" fmla="*/ 2147483647 w 669"/>
                    <a:gd name="T85" fmla="*/ 2147483647 h 1128"/>
                    <a:gd name="T86" fmla="*/ 2147483647 w 669"/>
                    <a:gd name="T87" fmla="*/ 2147483647 h 1128"/>
                    <a:gd name="T88" fmla="*/ 2147483647 w 669"/>
                    <a:gd name="T89" fmla="*/ 2147483647 h 1128"/>
                    <a:gd name="T90" fmla="*/ 2147483647 w 669"/>
                    <a:gd name="T91" fmla="*/ 2147483647 h 1128"/>
                    <a:gd name="T92" fmla="*/ 2147483647 w 669"/>
                    <a:gd name="T93" fmla="*/ 2147483647 h 1128"/>
                    <a:gd name="T94" fmla="*/ 2147483647 w 669"/>
                    <a:gd name="T95" fmla="*/ 2147483647 h 1128"/>
                    <a:gd name="T96" fmla="*/ 2147483647 w 669"/>
                    <a:gd name="T97" fmla="*/ 2147483647 h 1128"/>
                    <a:gd name="T98" fmla="*/ 2147483647 w 669"/>
                    <a:gd name="T99" fmla="*/ 2147483647 h 1128"/>
                    <a:gd name="T100" fmla="*/ 2147483647 w 669"/>
                    <a:gd name="T101" fmla="*/ 2147483647 h 1128"/>
                    <a:gd name="T102" fmla="*/ 2147483647 w 669"/>
                    <a:gd name="T103" fmla="*/ 2147483647 h 1128"/>
                    <a:gd name="T104" fmla="*/ 2147483647 w 669"/>
                    <a:gd name="T105" fmla="*/ 2147483647 h 1128"/>
                    <a:gd name="T106" fmla="*/ 2147483647 w 669"/>
                    <a:gd name="T107" fmla="*/ 2147483647 h 1128"/>
                    <a:gd name="T108" fmla="*/ 2147483647 w 669"/>
                    <a:gd name="T109" fmla="*/ 2147483647 h 1128"/>
                    <a:gd name="T110" fmla="*/ 2147483647 w 669"/>
                    <a:gd name="T111" fmla="*/ 2147483647 h 1128"/>
                    <a:gd name="T112" fmla="*/ 2147483647 w 669"/>
                    <a:gd name="T113" fmla="*/ 0 h 11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69"/>
                    <a:gd name="T172" fmla="*/ 0 h 1128"/>
                    <a:gd name="T173" fmla="*/ 669 w 669"/>
                    <a:gd name="T174" fmla="*/ 1128 h 11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69" h="1128">
                      <a:moveTo>
                        <a:pt x="259" y="0"/>
                      </a:moveTo>
                      <a:lnTo>
                        <a:pt x="259" y="4"/>
                      </a:lnTo>
                      <a:lnTo>
                        <a:pt x="257" y="4"/>
                      </a:lnTo>
                      <a:lnTo>
                        <a:pt x="257" y="11"/>
                      </a:lnTo>
                      <a:lnTo>
                        <a:pt x="255" y="11"/>
                      </a:lnTo>
                      <a:lnTo>
                        <a:pt x="255" y="19"/>
                      </a:lnTo>
                      <a:lnTo>
                        <a:pt x="253" y="19"/>
                      </a:lnTo>
                      <a:lnTo>
                        <a:pt x="253" y="27"/>
                      </a:lnTo>
                      <a:lnTo>
                        <a:pt x="251" y="27"/>
                      </a:lnTo>
                      <a:lnTo>
                        <a:pt x="251" y="34"/>
                      </a:lnTo>
                      <a:lnTo>
                        <a:pt x="249" y="34"/>
                      </a:lnTo>
                      <a:lnTo>
                        <a:pt x="249" y="42"/>
                      </a:lnTo>
                      <a:lnTo>
                        <a:pt x="247" y="42"/>
                      </a:lnTo>
                      <a:lnTo>
                        <a:pt x="247" y="50"/>
                      </a:lnTo>
                      <a:lnTo>
                        <a:pt x="245" y="50"/>
                      </a:lnTo>
                      <a:lnTo>
                        <a:pt x="245" y="57"/>
                      </a:lnTo>
                      <a:lnTo>
                        <a:pt x="244" y="57"/>
                      </a:lnTo>
                      <a:lnTo>
                        <a:pt x="244" y="65"/>
                      </a:lnTo>
                      <a:lnTo>
                        <a:pt x="242" y="65"/>
                      </a:lnTo>
                      <a:lnTo>
                        <a:pt x="242" y="73"/>
                      </a:lnTo>
                      <a:lnTo>
                        <a:pt x="240" y="73"/>
                      </a:lnTo>
                      <a:lnTo>
                        <a:pt x="240" y="80"/>
                      </a:lnTo>
                      <a:lnTo>
                        <a:pt x="238" y="80"/>
                      </a:lnTo>
                      <a:lnTo>
                        <a:pt x="238" y="88"/>
                      </a:lnTo>
                      <a:lnTo>
                        <a:pt x="236" y="88"/>
                      </a:lnTo>
                      <a:lnTo>
                        <a:pt x="236" y="95"/>
                      </a:lnTo>
                      <a:lnTo>
                        <a:pt x="234" y="95"/>
                      </a:lnTo>
                      <a:lnTo>
                        <a:pt x="234" y="102"/>
                      </a:lnTo>
                      <a:lnTo>
                        <a:pt x="232" y="102"/>
                      </a:lnTo>
                      <a:lnTo>
                        <a:pt x="232" y="110"/>
                      </a:lnTo>
                      <a:lnTo>
                        <a:pt x="230" y="110"/>
                      </a:lnTo>
                      <a:lnTo>
                        <a:pt x="230" y="118"/>
                      </a:lnTo>
                      <a:lnTo>
                        <a:pt x="228" y="118"/>
                      </a:lnTo>
                      <a:lnTo>
                        <a:pt x="228" y="125"/>
                      </a:lnTo>
                      <a:lnTo>
                        <a:pt x="226" y="125"/>
                      </a:lnTo>
                      <a:lnTo>
                        <a:pt x="226" y="133"/>
                      </a:lnTo>
                      <a:lnTo>
                        <a:pt x="224" y="133"/>
                      </a:lnTo>
                      <a:lnTo>
                        <a:pt x="224" y="141"/>
                      </a:lnTo>
                      <a:lnTo>
                        <a:pt x="222" y="141"/>
                      </a:lnTo>
                      <a:lnTo>
                        <a:pt x="222" y="148"/>
                      </a:lnTo>
                      <a:lnTo>
                        <a:pt x="220" y="148"/>
                      </a:lnTo>
                      <a:lnTo>
                        <a:pt x="220" y="156"/>
                      </a:lnTo>
                      <a:lnTo>
                        <a:pt x="219" y="156"/>
                      </a:lnTo>
                      <a:lnTo>
                        <a:pt x="219" y="164"/>
                      </a:lnTo>
                      <a:lnTo>
                        <a:pt x="217" y="164"/>
                      </a:lnTo>
                      <a:lnTo>
                        <a:pt x="217" y="171"/>
                      </a:lnTo>
                      <a:lnTo>
                        <a:pt x="215" y="171"/>
                      </a:lnTo>
                      <a:lnTo>
                        <a:pt x="215" y="179"/>
                      </a:lnTo>
                      <a:lnTo>
                        <a:pt x="213" y="179"/>
                      </a:lnTo>
                      <a:lnTo>
                        <a:pt x="213" y="187"/>
                      </a:lnTo>
                      <a:lnTo>
                        <a:pt x="211" y="187"/>
                      </a:lnTo>
                      <a:lnTo>
                        <a:pt x="211" y="195"/>
                      </a:lnTo>
                      <a:lnTo>
                        <a:pt x="209" y="195"/>
                      </a:lnTo>
                      <a:lnTo>
                        <a:pt x="209" y="202"/>
                      </a:lnTo>
                      <a:lnTo>
                        <a:pt x="207" y="202"/>
                      </a:lnTo>
                      <a:lnTo>
                        <a:pt x="207" y="210"/>
                      </a:lnTo>
                      <a:lnTo>
                        <a:pt x="205" y="210"/>
                      </a:lnTo>
                      <a:lnTo>
                        <a:pt x="205" y="218"/>
                      </a:lnTo>
                      <a:lnTo>
                        <a:pt x="203" y="218"/>
                      </a:lnTo>
                      <a:lnTo>
                        <a:pt x="203" y="225"/>
                      </a:lnTo>
                      <a:lnTo>
                        <a:pt x="201" y="225"/>
                      </a:lnTo>
                      <a:lnTo>
                        <a:pt x="201" y="233"/>
                      </a:lnTo>
                      <a:lnTo>
                        <a:pt x="199" y="233"/>
                      </a:lnTo>
                      <a:lnTo>
                        <a:pt x="199" y="241"/>
                      </a:lnTo>
                      <a:lnTo>
                        <a:pt x="197" y="241"/>
                      </a:lnTo>
                      <a:lnTo>
                        <a:pt x="197" y="248"/>
                      </a:lnTo>
                      <a:lnTo>
                        <a:pt x="196" y="248"/>
                      </a:lnTo>
                      <a:lnTo>
                        <a:pt x="196" y="256"/>
                      </a:lnTo>
                      <a:lnTo>
                        <a:pt x="194" y="256"/>
                      </a:lnTo>
                      <a:lnTo>
                        <a:pt x="194" y="264"/>
                      </a:lnTo>
                      <a:lnTo>
                        <a:pt x="192" y="264"/>
                      </a:lnTo>
                      <a:lnTo>
                        <a:pt x="192" y="271"/>
                      </a:lnTo>
                      <a:lnTo>
                        <a:pt x="190" y="271"/>
                      </a:lnTo>
                      <a:lnTo>
                        <a:pt x="190" y="279"/>
                      </a:lnTo>
                      <a:lnTo>
                        <a:pt x="188" y="279"/>
                      </a:lnTo>
                      <a:lnTo>
                        <a:pt x="188" y="286"/>
                      </a:lnTo>
                      <a:lnTo>
                        <a:pt x="186" y="286"/>
                      </a:lnTo>
                      <a:lnTo>
                        <a:pt x="186" y="293"/>
                      </a:lnTo>
                      <a:lnTo>
                        <a:pt x="184" y="293"/>
                      </a:lnTo>
                      <a:lnTo>
                        <a:pt x="184" y="301"/>
                      </a:lnTo>
                      <a:lnTo>
                        <a:pt x="182" y="301"/>
                      </a:lnTo>
                      <a:lnTo>
                        <a:pt x="182" y="309"/>
                      </a:lnTo>
                      <a:lnTo>
                        <a:pt x="180" y="309"/>
                      </a:lnTo>
                      <a:lnTo>
                        <a:pt x="180" y="316"/>
                      </a:lnTo>
                      <a:lnTo>
                        <a:pt x="178" y="316"/>
                      </a:lnTo>
                      <a:lnTo>
                        <a:pt x="178" y="324"/>
                      </a:lnTo>
                      <a:lnTo>
                        <a:pt x="176" y="324"/>
                      </a:lnTo>
                      <a:lnTo>
                        <a:pt x="176" y="332"/>
                      </a:lnTo>
                      <a:lnTo>
                        <a:pt x="174" y="332"/>
                      </a:lnTo>
                      <a:lnTo>
                        <a:pt x="174" y="339"/>
                      </a:lnTo>
                      <a:lnTo>
                        <a:pt x="172" y="339"/>
                      </a:lnTo>
                      <a:lnTo>
                        <a:pt x="172" y="345"/>
                      </a:lnTo>
                      <a:lnTo>
                        <a:pt x="171" y="345"/>
                      </a:lnTo>
                      <a:lnTo>
                        <a:pt x="171" y="353"/>
                      </a:lnTo>
                      <a:lnTo>
                        <a:pt x="169" y="353"/>
                      </a:lnTo>
                      <a:lnTo>
                        <a:pt x="169" y="361"/>
                      </a:lnTo>
                      <a:lnTo>
                        <a:pt x="167" y="361"/>
                      </a:lnTo>
                      <a:lnTo>
                        <a:pt x="167" y="368"/>
                      </a:lnTo>
                      <a:lnTo>
                        <a:pt x="166" y="368"/>
                      </a:lnTo>
                      <a:lnTo>
                        <a:pt x="166" y="376"/>
                      </a:lnTo>
                      <a:lnTo>
                        <a:pt x="164" y="376"/>
                      </a:lnTo>
                      <a:lnTo>
                        <a:pt x="164" y="384"/>
                      </a:lnTo>
                      <a:lnTo>
                        <a:pt x="162" y="384"/>
                      </a:lnTo>
                      <a:lnTo>
                        <a:pt x="162" y="391"/>
                      </a:lnTo>
                      <a:lnTo>
                        <a:pt x="160" y="391"/>
                      </a:lnTo>
                      <a:lnTo>
                        <a:pt x="160" y="399"/>
                      </a:lnTo>
                      <a:lnTo>
                        <a:pt x="158" y="399"/>
                      </a:lnTo>
                      <a:lnTo>
                        <a:pt x="158" y="407"/>
                      </a:lnTo>
                      <a:lnTo>
                        <a:pt x="156" y="407"/>
                      </a:lnTo>
                      <a:lnTo>
                        <a:pt x="156" y="414"/>
                      </a:lnTo>
                      <a:lnTo>
                        <a:pt x="154" y="414"/>
                      </a:lnTo>
                      <a:lnTo>
                        <a:pt x="154" y="422"/>
                      </a:lnTo>
                      <a:lnTo>
                        <a:pt x="152" y="422"/>
                      </a:lnTo>
                      <a:lnTo>
                        <a:pt x="152" y="430"/>
                      </a:lnTo>
                      <a:lnTo>
                        <a:pt x="150" y="430"/>
                      </a:lnTo>
                      <a:lnTo>
                        <a:pt x="150" y="437"/>
                      </a:lnTo>
                      <a:lnTo>
                        <a:pt x="149" y="437"/>
                      </a:lnTo>
                      <a:lnTo>
                        <a:pt x="149" y="445"/>
                      </a:lnTo>
                      <a:lnTo>
                        <a:pt x="147" y="445"/>
                      </a:lnTo>
                      <a:lnTo>
                        <a:pt x="147" y="453"/>
                      </a:lnTo>
                      <a:lnTo>
                        <a:pt x="145" y="453"/>
                      </a:lnTo>
                      <a:lnTo>
                        <a:pt x="145" y="460"/>
                      </a:lnTo>
                      <a:lnTo>
                        <a:pt x="143" y="460"/>
                      </a:lnTo>
                      <a:lnTo>
                        <a:pt x="143" y="468"/>
                      </a:lnTo>
                      <a:lnTo>
                        <a:pt x="141" y="468"/>
                      </a:lnTo>
                      <a:lnTo>
                        <a:pt x="141" y="475"/>
                      </a:lnTo>
                      <a:lnTo>
                        <a:pt x="139" y="475"/>
                      </a:lnTo>
                      <a:lnTo>
                        <a:pt x="139" y="482"/>
                      </a:lnTo>
                      <a:lnTo>
                        <a:pt x="137" y="482"/>
                      </a:lnTo>
                      <a:lnTo>
                        <a:pt x="137" y="490"/>
                      </a:lnTo>
                      <a:lnTo>
                        <a:pt x="135" y="490"/>
                      </a:lnTo>
                      <a:lnTo>
                        <a:pt x="135" y="498"/>
                      </a:lnTo>
                      <a:lnTo>
                        <a:pt x="133" y="498"/>
                      </a:lnTo>
                      <a:lnTo>
                        <a:pt x="133" y="505"/>
                      </a:lnTo>
                      <a:lnTo>
                        <a:pt x="131" y="505"/>
                      </a:lnTo>
                      <a:lnTo>
                        <a:pt x="131" y="513"/>
                      </a:lnTo>
                      <a:lnTo>
                        <a:pt x="129" y="513"/>
                      </a:lnTo>
                      <a:lnTo>
                        <a:pt x="129" y="521"/>
                      </a:lnTo>
                      <a:lnTo>
                        <a:pt x="127" y="521"/>
                      </a:lnTo>
                      <a:lnTo>
                        <a:pt x="127" y="529"/>
                      </a:lnTo>
                      <a:lnTo>
                        <a:pt x="126" y="529"/>
                      </a:lnTo>
                      <a:lnTo>
                        <a:pt x="126" y="536"/>
                      </a:lnTo>
                      <a:lnTo>
                        <a:pt x="124" y="536"/>
                      </a:lnTo>
                      <a:lnTo>
                        <a:pt x="124" y="544"/>
                      </a:lnTo>
                      <a:lnTo>
                        <a:pt x="122" y="544"/>
                      </a:lnTo>
                      <a:lnTo>
                        <a:pt x="122" y="552"/>
                      </a:lnTo>
                      <a:lnTo>
                        <a:pt x="120" y="552"/>
                      </a:lnTo>
                      <a:lnTo>
                        <a:pt x="120" y="559"/>
                      </a:lnTo>
                      <a:lnTo>
                        <a:pt x="118" y="559"/>
                      </a:lnTo>
                      <a:lnTo>
                        <a:pt x="118" y="567"/>
                      </a:lnTo>
                      <a:lnTo>
                        <a:pt x="116" y="567"/>
                      </a:lnTo>
                      <a:lnTo>
                        <a:pt x="116" y="575"/>
                      </a:lnTo>
                      <a:lnTo>
                        <a:pt x="114" y="575"/>
                      </a:lnTo>
                      <a:lnTo>
                        <a:pt x="114" y="582"/>
                      </a:lnTo>
                      <a:lnTo>
                        <a:pt x="112" y="582"/>
                      </a:lnTo>
                      <a:lnTo>
                        <a:pt x="112" y="590"/>
                      </a:lnTo>
                      <a:lnTo>
                        <a:pt x="110" y="590"/>
                      </a:lnTo>
                      <a:lnTo>
                        <a:pt x="110" y="598"/>
                      </a:lnTo>
                      <a:lnTo>
                        <a:pt x="108" y="598"/>
                      </a:lnTo>
                      <a:lnTo>
                        <a:pt x="108" y="605"/>
                      </a:lnTo>
                      <a:lnTo>
                        <a:pt x="106" y="605"/>
                      </a:lnTo>
                      <a:lnTo>
                        <a:pt x="106" y="613"/>
                      </a:lnTo>
                      <a:lnTo>
                        <a:pt x="104" y="613"/>
                      </a:lnTo>
                      <a:lnTo>
                        <a:pt x="104" y="621"/>
                      </a:lnTo>
                      <a:lnTo>
                        <a:pt x="102" y="621"/>
                      </a:lnTo>
                      <a:lnTo>
                        <a:pt x="102" y="628"/>
                      </a:lnTo>
                      <a:lnTo>
                        <a:pt x="101" y="628"/>
                      </a:lnTo>
                      <a:lnTo>
                        <a:pt x="101" y="636"/>
                      </a:lnTo>
                      <a:lnTo>
                        <a:pt x="99" y="636"/>
                      </a:lnTo>
                      <a:lnTo>
                        <a:pt x="99" y="644"/>
                      </a:lnTo>
                      <a:lnTo>
                        <a:pt x="97" y="644"/>
                      </a:lnTo>
                      <a:lnTo>
                        <a:pt x="97" y="651"/>
                      </a:lnTo>
                      <a:lnTo>
                        <a:pt x="95" y="651"/>
                      </a:lnTo>
                      <a:lnTo>
                        <a:pt x="95" y="658"/>
                      </a:lnTo>
                      <a:lnTo>
                        <a:pt x="93" y="658"/>
                      </a:lnTo>
                      <a:lnTo>
                        <a:pt x="93" y="666"/>
                      </a:lnTo>
                      <a:lnTo>
                        <a:pt x="91" y="666"/>
                      </a:lnTo>
                      <a:lnTo>
                        <a:pt x="91" y="673"/>
                      </a:lnTo>
                      <a:lnTo>
                        <a:pt x="89" y="673"/>
                      </a:lnTo>
                      <a:lnTo>
                        <a:pt x="89" y="681"/>
                      </a:lnTo>
                      <a:lnTo>
                        <a:pt x="87" y="681"/>
                      </a:lnTo>
                      <a:lnTo>
                        <a:pt x="87" y="689"/>
                      </a:lnTo>
                      <a:lnTo>
                        <a:pt x="85" y="689"/>
                      </a:lnTo>
                      <a:lnTo>
                        <a:pt x="85" y="695"/>
                      </a:lnTo>
                      <a:lnTo>
                        <a:pt x="83" y="695"/>
                      </a:lnTo>
                      <a:lnTo>
                        <a:pt x="83" y="702"/>
                      </a:lnTo>
                      <a:lnTo>
                        <a:pt x="81" y="702"/>
                      </a:lnTo>
                      <a:lnTo>
                        <a:pt x="81" y="710"/>
                      </a:lnTo>
                      <a:lnTo>
                        <a:pt x="79" y="710"/>
                      </a:lnTo>
                      <a:lnTo>
                        <a:pt x="79" y="718"/>
                      </a:lnTo>
                      <a:lnTo>
                        <a:pt x="78" y="718"/>
                      </a:lnTo>
                      <a:lnTo>
                        <a:pt x="78" y="725"/>
                      </a:lnTo>
                      <a:lnTo>
                        <a:pt x="76" y="725"/>
                      </a:lnTo>
                      <a:lnTo>
                        <a:pt x="76" y="733"/>
                      </a:lnTo>
                      <a:lnTo>
                        <a:pt x="74" y="733"/>
                      </a:lnTo>
                      <a:lnTo>
                        <a:pt x="74" y="741"/>
                      </a:lnTo>
                      <a:lnTo>
                        <a:pt x="72" y="741"/>
                      </a:lnTo>
                      <a:lnTo>
                        <a:pt x="72" y="748"/>
                      </a:lnTo>
                      <a:lnTo>
                        <a:pt x="70" y="748"/>
                      </a:lnTo>
                      <a:lnTo>
                        <a:pt x="70" y="756"/>
                      </a:lnTo>
                      <a:lnTo>
                        <a:pt x="68" y="756"/>
                      </a:lnTo>
                      <a:lnTo>
                        <a:pt x="68" y="764"/>
                      </a:lnTo>
                      <a:lnTo>
                        <a:pt x="66" y="764"/>
                      </a:lnTo>
                      <a:lnTo>
                        <a:pt x="66" y="771"/>
                      </a:lnTo>
                      <a:lnTo>
                        <a:pt x="64" y="771"/>
                      </a:lnTo>
                      <a:lnTo>
                        <a:pt x="64" y="779"/>
                      </a:lnTo>
                      <a:lnTo>
                        <a:pt x="62" y="779"/>
                      </a:lnTo>
                      <a:lnTo>
                        <a:pt x="62" y="787"/>
                      </a:lnTo>
                      <a:lnTo>
                        <a:pt x="60" y="787"/>
                      </a:lnTo>
                      <a:lnTo>
                        <a:pt x="60" y="794"/>
                      </a:lnTo>
                      <a:lnTo>
                        <a:pt x="58" y="794"/>
                      </a:lnTo>
                      <a:lnTo>
                        <a:pt x="58" y="802"/>
                      </a:lnTo>
                      <a:lnTo>
                        <a:pt x="56" y="802"/>
                      </a:lnTo>
                      <a:lnTo>
                        <a:pt x="56" y="810"/>
                      </a:lnTo>
                      <a:lnTo>
                        <a:pt x="55" y="810"/>
                      </a:lnTo>
                      <a:lnTo>
                        <a:pt x="55" y="817"/>
                      </a:lnTo>
                      <a:lnTo>
                        <a:pt x="54" y="817"/>
                      </a:lnTo>
                      <a:lnTo>
                        <a:pt x="54" y="825"/>
                      </a:lnTo>
                      <a:lnTo>
                        <a:pt x="52" y="825"/>
                      </a:lnTo>
                      <a:lnTo>
                        <a:pt x="52" y="833"/>
                      </a:lnTo>
                      <a:lnTo>
                        <a:pt x="50" y="833"/>
                      </a:lnTo>
                      <a:lnTo>
                        <a:pt x="50" y="841"/>
                      </a:lnTo>
                      <a:lnTo>
                        <a:pt x="48" y="841"/>
                      </a:lnTo>
                      <a:lnTo>
                        <a:pt x="48" y="847"/>
                      </a:lnTo>
                      <a:lnTo>
                        <a:pt x="46" y="847"/>
                      </a:lnTo>
                      <a:lnTo>
                        <a:pt x="46" y="855"/>
                      </a:lnTo>
                      <a:lnTo>
                        <a:pt x="44" y="855"/>
                      </a:lnTo>
                      <a:lnTo>
                        <a:pt x="44" y="863"/>
                      </a:lnTo>
                      <a:lnTo>
                        <a:pt x="42" y="863"/>
                      </a:lnTo>
                      <a:lnTo>
                        <a:pt x="42" y="870"/>
                      </a:lnTo>
                      <a:lnTo>
                        <a:pt x="40" y="870"/>
                      </a:lnTo>
                      <a:lnTo>
                        <a:pt x="40" y="878"/>
                      </a:lnTo>
                      <a:lnTo>
                        <a:pt x="38" y="878"/>
                      </a:lnTo>
                      <a:lnTo>
                        <a:pt x="38" y="886"/>
                      </a:lnTo>
                      <a:lnTo>
                        <a:pt x="36" y="886"/>
                      </a:lnTo>
                      <a:lnTo>
                        <a:pt x="36" y="893"/>
                      </a:lnTo>
                      <a:lnTo>
                        <a:pt x="34" y="893"/>
                      </a:lnTo>
                      <a:lnTo>
                        <a:pt x="34" y="901"/>
                      </a:lnTo>
                      <a:lnTo>
                        <a:pt x="32" y="901"/>
                      </a:lnTo>
                      <a:lnTo>
                        <a:pt x="32" y="909"/>
                      </a:lnTo>
                      <a:lnTo>
                        <a:pt x="31" y="909"/>
                      </a:lnTo>
                      <a:lnTo>
                        <a:pt x="31" y="916"/>
                      </a:lnTo>
                      <a:lnTo>
                        <a:pt x="29" y="916"/>
                      </a:lnTo>
                      <a:lnTo>
                        <a:pt x="29" y="924"/>
                      </a:lnTo>
                      <a:lnTo>
                        <a:pt x="27" y="924"/>
                      </a:lnTo>
                      <a:lnTo>
                        <a:pt x="27" y="932"/>
                      </a:lnTo>
                      <a:lnTo>
                        <a:pt x="25" y="932"/>
                      </a:lnTo>
                      <a:lnTo>
                        <a:pt x="25" y="939"/>
                      </a:lnTo>
                      <a:lnTo>
                        <a:pt x="23" y="939"/>
                      </a:lnTo>
                      <a:lnTo>
                        <a:pt x="23" y="947"/>
                      </a:lnTo>
                      <a:lnTo>
                        <a:pt x="21" y="947"/>
                      </a:lnTo>
                      <a:lnTo>
                        <a:pt x="21" y="955"/>
                      </a:lnTo>
                      <a:lnTo>
                        <a:pt x="19" y="955"/>
                      </a:lnTo>
                      <a:lnTo>
                        <a:pt x="19" y="962"/>
                      </a:lnTo>
                      <a:lnTo>
                        <a:pt x="17" y="962"/>
                      </a:lnTo>
                      <a:lnTo>
                        <a:pt x="17" y="970"/>
                      </a:lnTo>
                      <a:lnTo>
                        <a:pt x="15" y="970"/>
                      </a:lnTo>
                      <a:lnTo>
                        <a:pt x="15" y="978"/>
                      </a:lnTo>
                      <a:lnTo>
                        <a:pt x="13" y="978"/>
                      </a:lnTo>
                      <a:lnTo>
                        <a:pt x="13" y="985"/>
                      </a:lnTo>
                      <a:lnTo>
                        <a:pt x="11" y="985"/>
                      </a:lnTo>
                      <a:lnTo>
                        <a:pt x="11" y="993"/>
                      </a:lnTo>
                      <a:lnTo>
                        <a:pt x="9" y="993"/>
                      </a:lnTo>
                      <a:lnTo>
                        <a:pt x="9" y="1001"/>
                      </a:lnTo>
                      <a:lnTo>
                        <a:pt x="7" y="1001"/>
                      </a:lnTo>
                      <a:lnTo>
                        <a:pt x="7" y="1008"/>
                      </a:lnTo>
                      <a:lnTo>
                        <a:pt x="6" y="1008"/>
                      </a:lnTo>
                      <a:lnTo>
                        <a:pt x="6" y="1016"/>
                      </a:lnTo>
                      <a:lnTo>
                        <a:pt x="4" y="1016"/>
                      </a:lnTo>
                      <a:lnTo>
                        <a:pt x="4" y="1024"/>
                      </a:lnTo>
                      <a:lnTo>
                        <a:pt x="2" y="1024"/>
                      </a:lnTo>
                      <a:lnTo>
                        <a:pt x="2" y="1032"/>
                      </a:lnTo>
                      <a:lnTo>
                        <a:pt x="0" y="1032"/>
                      </a:lnTo>
                      <a:lnTo>
                        <a:pt x="0" y="1034"/>
                      </a:lnTo>
                      <a:lnTo>
                        <a:pt x="9" y="1034"/>
                      </a:lnTo>
                      <a:lnTo>
                        <a:pt x="9" y="1036"/>
                      </a:lnTo>
                      <a:lnTo>
                        <a:pt x="19" y="1036"/>
                      </a:lnTo>
                      <a:lnTo>
                        <a:pt x="19" y="1038"/>
                      </a:lnTo>
                      <a:lnTo>
                        <a:pt x="27" y="1038"/>
                      </a:lnTo>
                      <a:lnTo>
                        <a:pt x="27" y="1040"/>
                      </a:lnTo>
                      <a:lnTo>
                        <a:pt x="36" y="1040"/>
                      </a:lnTo>
                      <a:lnTo>
                        <a:pt x="36" y="1042"/>
                      </a:lnTo>
                      <a:lnTo>
                        <a:pt x="46" y="1042"/>
                      </a:lnTo>
                      <a:lnTo>
                        <a:pt x="46" y="1044"/>
                      </a:lnTo>
                      <a:lnTo>
                        <a:pt x="58" y="1044"/>
                      </a:lnTo>
                      <a:lnTo>
                        <a:pt x="58" y="1046"/>
                      </a:lnTo>
                      <a:lnTo>
                        <a:pt x="68" y="1046"/>
                      </a:lnTo>
                      <a:lnTo>
                        <a:pt x="68" y="1048"/>
                      </a:lnTo>
                      <a:lnTo>
                        <a:pt x="78" y="1048"/>
                      </a:lnTo>
                      <a:lnTo>
                        <a:pt x="78" y="1050"/>
                      </a:lnTo>
                      <a:lnTo>
                        <a:pt x="87" y="1050"/>
                      </a:lnTo>
                      <a:lnTo>
                        <a:pt x="87" y="1052"/>
                      </a:lnTo>
                      <a:lnTo>
                        <a:pt x="101" y="1052"/>
                      </a:lnTo>
                      <a:lnTo>
                        <a:pt x="101" y="1054"/>
                      </a:lnTo>
                      <a:lnTo>
                        <a:pt x="110" y="1054"/>
                      </a:lnTo>
                      <a:lnTo>
                        <a:pt x="110" y="1055"/>
                      </a:lnTo>
                      <a:lnTo>
                        <a:pt x="120" y="1055"/>
                      </a:lnTo>
                      <a:lnTo>
                        <a:pt x="120" y="1057"/>
                      </a:lnTo>
                      <a:lnTo>
                        <a:pt x="133" y="1057"/>
                      </a:lnTo>
                      <a:lnTo>
                        <a:pt x="133" y="1059"/>
                      </a:lnTo>
                      <a:lnTo>
                        <a:pt x="143" y="1059"/>
                      </a:lnTo>
                      <a:lnTo>
                        <a:pt x="143" y="1061"/>
                      </a:lnTo>
                      <a:lnTo>
                        <a:pt x="152" y="1061"/>
                      </a:lnTo>
                      <a:lnTo>
                        <a:pt x="152" y="1063"/>
                      </a:lnTo>
                      <a:lnTo>
                        <a:pt x="166" y="1063"/>
                      </a:lnTo>
                      <a:lnTo>
                        <a:pt x="166" y="1065"/>
                      </a:lnTo>
                      <a:lnTo>
                        <a:pt x="174" y="1065"/>
                      </a:lnTo>
                      <a:lnTo>
                        <a:pt x="174" y="1067"/>
                      </a:lnTo>
                      <a:lnTo>
                        <a:pt x="188" y="1067"/>
                      </a:lnTo>
                      <a:lnTo>
                        <a:pt x="188" y="1069"/>
                      </a:lnTo>
                      <a:lnTo>
                        <a:pt x="197" y="1069"/>
                      </a:lnTo>
                      <a:lnTo>
                        <a:pt x="197" y="1071"/>
                      </a:lnTo>
                      <a:lnTo>
                        <a:pt x="207" y="1071"/>
                      </a:lnTo>
                      <a:lnTo>
                        <a:pt x="207" y="1073"/>
                      </a:lnTo>
                      <a:lnTo>
                        <a:pt x="220" y="1073"/>
                      </a:lnTo>
                      <a:lnTo>
                        <a:pt x="220" y="1075"/>
                      </a:lnTo>
                      <a:lnTo>
                        <a:pt x="230" y="1075"/>
                      </a:lnTo>
                      <a:lnTo>
                        <a:pt x="230" y="1077"/>
                      </a:lnTo>
                      <a:lnTo>
                        <a:pt x="244" y="1077"/>
                      </a:lnTo>
                      <a:lnTo>
                        <a:pt x="244" y="1079"/>
                      </a:lnTo>
                      <a:lnTo>
                        <a:pt x="253" y="1079"/>
                      </a:lnTo>
                      <a:lnTo>
                        <a:pt x="253" y="1080"/>
                      </a:lnTo>
                      <a:lnTo>
                        <a:pt x="267" y="1080"/>
                      </a:lnTo>
                      <a:lnTo>
                        <a:pt x="267" y="1082"/>
                      </a:lnTo>
                      <a:lnTo>
                        <a:pt x="281" y="1082"/>
                      </a:lnTo>
                      <a:lnTo>
                        <a:pt x="281" y="1084"/>
                      </a:lnTo>
                      <a:lnTo>
                        <a:pt x="291" y="1084"/>
                      </a:lnTo>
                      <a:lnTo>
                        <a:pt x="291" y="1086"/>
                      </a:lnTo>
                      <a:lnTo>
                        <a:pt x="304" y="1086"/>
                      </a:lnTo>
                      <a:lnTo>
                        <a:pt x="304" y="1088"/>
                      </a:lnTo>
                      <a:lnTo>
                        <a:pt x="314" y="1088"/>
                      </a:lnTo>
                      <a:lnTo>
                        <a:pt x="314" y="1090"/>
                      </a:lnTo>
                      <a:lnTo>
                        <a:pt x="327" y="1090"/>
                      </a:lnTo>
                      <a:lnTo>
                        <a:pt x="327" y="1092"/>
                      </a:lnTo>
                      <a:lnTo>
                        <a:pt x="340" y="1092"/>
                      </a:lnTo>
                      <a:lnTo>
                        <a:pt x="340" y="1094"/>
                      </a:lnTo>
                      <a:lnTo>
                        <a:pt x="350" y="1094"/>
                      </a:lnTo>
                      <a:lnTo>
                        <a:pt x="350" y="1096"/>
                      </a:lnTo>
                      <a:lnTo>
                        <a:pt x="363" y="1096"/>
                      </a:lnTo>
                      <a:lnTo>
                        <a:pt x="363" y="1098"/>
                      </a:lnTo>
                      <a:lnTo>
                        <a:pt x="379" y="1098"/>
                      </a:lnTo>
                      <a:lnTo>
                        <a:pt x="379" y="1100"/>
                      </a:lnTo>
                      <a:lnTo>
                        <a:pt x="391" y="1100"/>
                      </a:lnTo>
                      <a:lnTo>
                        <a:pt x="391" y="1102"/>
                      </a:lnTo>
                      <a:lnTo>
                        <a:pt x="405" y="1102"/>
                      </a:lnTo>
                      <a:lnTo>
                        <a:pt x="405" y="1103"/>
                      </a:lnTo>
                      <a:lnTo>
                        <a:pt x="414" y="1103"/>
                      </a:lnTo>
                      <a:lnTo>
                        <a:pt x="414" y="1105"/>
                      </a:lnTo>
                      <a:lnTo>
                        <a:pt x="430" y="1105"/>
                      </a:lnTo>
                      <a:lnTo>
                        <a:pt x="430" y="1107"/>
                      </a:lnTo>
                      <a:lnTo>
                        <a:pt x="443" y="1107"/>
                      </a:lnTo>
                      <a:lnTo>
                        <a:pt x="443" y="1109"/>
                      </a:lnTo>
                      <a:lnTo>
                        <a:pt x="457" y="1109"/>
                      </a:lnTo>
                      <a:lnTo>
                        <a:pt x="457" y="1111"/>
                      </a:lnTo>
                      <a:lnTo>
                        <a:pt x="472" y="1111"/>
                      </a:lnTo>
                      <a:lnTo>
                        <a:pt x="472" y="1113"/>
                      </a:lnTo>
                      <a:lnTo>
                        <a:pt x="485" y="1113"/>
                      </a:lnTo>
                      <a:lnTo>
                        <a:pt x="485" y="1115"/>
                      </a:lnTo>
                      <a:lnTo>
                        <a:pt x="499" y="1115"/>
                      </a:lnTo>
                      <a:lnTo>
                        <a:pt x="499" y="1117"/>
                      </a:lnTo>
                      <a:lnTo>
                        <a:pt x="511" y="1117"/>
                      </a:lnTo>
                      <a:lnTo>
                        <a:pt x="511" y="1119"/>
                      </a:lnTo>
                      <a:lnTo>
                        <a:pt x="527" y="1119"/>
                      </a:lnTo>
                      <a:lnTo>
                        <a:pt x="527" y="1121"/>
                      </a:lnTo>
                      <a:lnTo>
                        <a:pt x="540" y="1121"/>
                      </a:lnTo>
                      <a:lnTo>
                        <a:pt x="540" y="1123"/>
                      </a:lnTo>
                      <a:lnTo>
                        <a:pt x="553" y="1123"/>
                      </a:lnTo>
                      <a:lnTo>
                        <a:pt x="553" y="1125"/>
                      </a:lnTo>
                      <a:lnTo>
                        <a:pt x="573" y="1125"/>
                      </a:lnTo>
                      <a:lnTo>
                        <a:pt x="573" y="1127"/>
                      </a:lnTo>
                      <a:lnTo>
                        <a:pt x="592" y="1127"/>
                      </a:lnTo>
                      <a:lnTo>
                        <a:pt x="592" y="1113"/>
                      </a:lnTo>
                      <a:lnTo>
                        <a:pt x="594" y="1113"/>
                      </a:lnTo>
                      <a:lnTo>
                        <a:pt x="594" y="1086"/>
                      </a:lnTo>
                      <a:lnTo>
                        <a:pt x="596" y="1086"/>
                      </a:lnTo>
                      <a:lnTo>
                        <a:pt x="596" y="1059"/>
                      </a:lnTo>
                      <a:lnTo>
                        <a:pt x="598" y="1059"/>
                      </a:lnTo>
                      <a:lnTo>
                        <a:pt x="598" y="1033"/>
                      </a:lnTo>
                      <a:lnTo>
                        <a:pt x="600" y="1033"/>
                      </a:lnTo>
                      <a:lnTo>
                        <a:pt x="600" y="1007"/>
                      </a:lnTo>
                      <a:lnTo>
                        <a:pt x="601" y="1007"/>
                      </a:lnTo>
                      <a:lnTo>
                        <a:pt x="601" y="980"/>
                      </a:lnTo>
                      <a:lnTo>
                        <a:pt x="603" y="980"/>
                      </a:lnTo>
                      <a:lnTo>
                        <a:pt x="603" y="953"/>
                      </a:lnTo>
                      <a:lnTo>
                        <a:pt x="605" y="953"/>
                      </a:lnTo>
                      <a:lnTo>
                        <a:pt x="605" y="926"/>
                      </a:lnTo>
                      <a:lnTo>
                        <a:pt x="607" y="926"/>
                      </a:lnTo>
                      <a:lnTo>
                        <a:pt x="607" y="899"/>
                      </a:lnTo>
                      <a:lnTo>
                        <a:pt x="609" y="899"/>
                      </a:lnTo>
                      <a:lnTo>
                        <a:pt x="609" y="872"/>
                      </a:lnTo>
                      <a:lnTo>
                        <a:pt x="611" y="872"/>
                      </a:lnTo>
                      <a:lnTo>
                        <a:pt x="611" y="845"/>
                      </a:lnTo>
                      <a:lnTo>
                        <a:pt x="612" y="845"/>
                      </a:lnTo>
                      <a:lnTo>
                        <a:pt x="612" y="819"/>
                      </a:lnTo>
                      <a:lnTo>
                        <a:pt x="614" y="819"/>
                      </a:lnTo>
                      <a:lnTo>
                        <a:pt x="614" y="792"/>
                      </a:lnTo>
                      <a:lnTo>
                        <a:pt x="616" y="792"/>
                      </a:lnTo>
                      <a:lnTo>
                        <a:pt x="616" y="766"/>
                      </a:lnTo>
                      <a:lnTo>
                        <a:pt x="618" y="766"/>
                      </a:lnTo>
                      <a:lnTo>
                        <a:pt x="618" y="739"/>
                      </a:lnTo>
                      <a:lnTo>
                        <a:pt x="620" y="739"/>
                      </a:lnTo>
                      <a:lnTo>
                        <a:pt x="620" y="712"/>
                      </a:lnTo>
                      <a:lnTo>
                        <a:pt x="622" y="712"/>
                      </a:lnTo>
                      <a:lnTo>
                        <a:pt x="622" y="685"/>
                      </a:lnTo>
                      <a:lnTo>
                        <a:pt x="624" y="685"/>
                      </a:lnTo>
                      <a:lnTo>
                        <a:pt x="624" y="658"/>
                      </a:lnTo>
                      <a:lnTo>
                        <a:pt x="625" y="658"/>
                      </a:lnTo>
                      <a:lnTo>
                        <a:pt x="625" y="632"/>
                      </a:lnTo>
                      <a:lnTo>
                        <a:pt x="627" y="632"/>
                      </a:lnTo>
                      <a:lnTo>
                        <a:pt x="627" y="605"/>
                      </a:lnTo>
                      <a:lnTo>
                        <a:pt x="629" y="605"/>
                      </a:lnTo>
                      <a:lnTo>
                        <a:pt x="629" y="578"/>
                      </a:lnTo>
                      <a:lnTo>
                        <a:pt x="631" y="578"/>
                      </a:lnTo>
                      <a:lnTo>
                        <a:pt x="631" y="552"/>
                      </a:lnTo>
                      <a:lnTo>
                        <a:pt x="633" y="552"/>
                      </a:lnTo>
                      <a:lnTo>
                        <a:pt x="633" y="525"/>
                      </a:lnTo>
                      <a:lnTo>
                        <a:pt x="635" y="525"/>
                      </a:lnTo>
                      <a:lnTo>
                        <a:pt x="635" y="498"/>
                      </a:lnTo>
                      <a:lnTo>
                        <a:pt x="637" y="498"/>
                      </a:lnTo>
                      <a:lnTo>
                        <a:pt x="637" y="471"/>
                      </a:lnTo>
                      <a:lnTo>
                        <a:pt x="639" y="471"/>
                      </a:lnTo>
                      <a:lnTo>
                        <a:pt x="639" y="445"/>
                      </a:lnTo>
                      <a:lnTo>
                        <a:pt x="641" y="445"/>
                      </a:lnTo>
                      <a:lnTo>
                        <a:pt x="641" y="418"/>
                      </a:lnTo>
                      <a:lnTo>
                        <a:pt x="643" y="418"/>
                      </a:lnTo>
                      <a:lnTo>
                        <a:pt x="643" y="391"/>
                      </a:lnTo>
                      <a:lnTo>
                        <a:pt x="645" y="391"/>
                      </a:lnTo>
                      <a:lnTo>
                        <a:pt x="645" y="364"/>
                      </a:lnTo>
                      <a:lnTo>
                        <a:pt x="647" y="364"/>
                      </a:lnTo>
                      <a:lnTo>
                        <a:pt x="647" y="338"/>
                      </a:lnTo>
                      <a:lnTo>
                        <a:pt x="648" y="338"/>
                      </a:lnTo>
                      <a:lnTo>
                        <a:pt x="648" y="311"/>
                      </a:lnTo>
                      <a:lnTo>
                        <a:pt x="650" y="311"/>
                      </a:lnTo>
                      <a:lnTo>
                        <a:pt x="650" y="284"/>
                      </a:lnTo>
                      <a:lnTo>
                        <a:pt x="652" y="284"/>
                      </a:lnTo>
                      <a:lnTo>
                        <a:pt x="652" y="258"/>
                      </a:lnTo>
                      <a:lnTo>
                        <a:pt x="654" y="258"/>
                      </a:lnTo>
                      <a:lnTo>
                        <a:pt x="654" y="231"/>
                      </a:lnTo>
                      <a:lnTo>
                        <a:pt x="656" y="231"/>
                      </a:lnTo>
                      <a:lnTo>
                        <a:pt x="656" y="204"/>
                      </a:lnTo>
                      <a:lnTo>
                        <a:pt x="658" y="204"/>
                      </a:lnTo>
                      <a:lnTo>
                        <a:pt x="658" y="177"/>
                      </a:lnTo>
                      <a:lnTo>
                        <a:pt x="660" y="177"/>
                      </a:lnTo>
                      <a:lnTo>
                        <a:pt x="660" y="150"/>
                      </a:lnTo>
                      <a:lnTo>
                        <a:pt x="662" y="150"/>
                      </a:lnTo>
                      <a:lnTo>
                        <a:pt x="662" y="123"/>
                      </a:lnTo>
                      <a:lnTo>
                        <a:pt x="664" y="123"/>
                      </a:lnTo>
                      <a:lnTo>
                        <a:pt x="664" y="97"/>
                      </a:lnTo>
                      <a:lnTo>
                        <a:pt x="666" y="97"/>
                      </a:lnTo>
                      <a:lnTo>
                        <a:pt x="666" y="71"/>
                      </a:lnTo>
                      <a:lnTo>
                        <a:pt x="668" y="71"/>
                      </a:lnTo>
                      <a:lnTo>
                        <a:pt x="668" y="57"/>
                      </a:lnTo>
                      <a:lnTo>
                        <a:pt x="652" y="57"/>
                      </a:lnTo>
                      <a:lnTo>
                        <a:pt x="652" y="55"/>
                      </a:lnTo>
                      <a:lnTo>
                        <a:pt x="627" y="55"/>
                      </a:lnTo>
                      <a:lnTo>
                        <a:pt x="627" y="53"/>
                      </a:lnTo>
                      <a:lnTo>
                        <a:pt x="605" y="53"/>
                      </a:lnTo>
                      <a:lnTo>
                        <a:pt x="605" y="52"/>
                      </a:lnTo>
                      <a:lnTo>
                        <a:pt x="586" y="52"/>
                      </a:lnTo>
                      <a:lnTo>
                        <a:pt x="586" y="50"/>
                      </a:lnTo>
                      <a:lnTo>
                        <a:pt x="565" y="50"/>
                      </a:lnTo>
                      <a:lnTo>
                        <a:pt x="565" y="48"/>
                      </a:lnTo>
                      <a:lnTo>
                        <a:pt x="548" y="48"/>
                      </a:lnTo>
                      <a:lnTo>
                        <a:pt x="548" y="46"/>
                      </a:lnTo>
                      <a:lnTo>
                        <a:pt x="532" y="46"/>
                      </a:lnTo>
                      <a:lnTo>
                        <a:pt x="532" y="44"/>
                      </a:lnTo>
                      <a:lnTo>
                        <a:pt x="513" y="44"/>
                      </a:lnTo>
                      <a:lnTo>
                        <a:pt x="513" y="42"/>
                      </a:lnTo>
                      <a:lnTo>
                        <a:pt x="501" y="42"/>
                      </a:lnTo>
                      <a:lnTo>
                        <a:pt x="501" y="40"/>
                      </a:lnTo>
                      <a:lnTo>
                        <a:pt x="485" y="40"/>
                      </a:lnTo>
                      <a:lnTo>
                        <a:pt x="485" y="38"/>
                      </a:lnTo>
                      <a:lnTo>
                        <a:pt x="472" y="38"/>
                      </a:lnTo>
                      <a:lnTo>
                        <a:pt x="472" y="36"/>
                      </a:lnTo>
                      <a:lnTo>
                        <a:pt x="457" y="36"/>
                      </a:lnTo>
                      <a:lnTo>
                        <a:pt x="457" y="34"/>
                      </a:lnTo>
                      <a:lnTo>
                        <a:pt x="443" y="34"/>
                      </a:lnTo>
                      <a:lnTo>
                        <a:pt x="443" y="32"/>
                      </a:lnTo>
                      <a:lnTo>
                        <a:pt x="430" y="32"/>
                      </a:lnTo>
                      <a:lnTo>
                        <a:pt x="430" y="30"/>
                      </a:lnTo>
                      <a:lnTo>
                        <a:pt x="418" y="30"/>
                      </a:lnTo>
                      <a:lnTo>
                        <a:pt x="418" y="28"/>
                      </a:lnTo>
                      <a:lnTo>
                        <a:pt x="409" y="28"/>
                      </a:lnTo>
                      <a:lnTo>
                        <a:pt x="409" y="27"/>
                      </a:lnTo>
                      <a:lnTo>
                        <a:pt x="395" y="27"/>
                      </a:lnTo>
                      <a:lnTo>
                        <a:pt x="395" y="25"/>
                      </a:lnTo>
                      <a:lnTo>
                        <a:pt x="383" y="25"/>
                      </a:lnTo>
                      <a:lnTo>
                        <a:pt x="383" y="23"/>
                      </a:lnTo>
                      <a:lnTo>
                        <a:pt x="373" y="23"/>
                      </a:lnTo>
                      <a:lnTo>
                        <a:pt x="373" y="21"/>
                      </a:lnTo>
                      <a:lnTo>
                        <a:pt x="360" y="21"/>
                      </a:lnTo>
                      <a:lnTo>
                        <a:pt x="360" y="19"/>
                      </a:lnTo>
                      <a:lnTo>
                        <a:pt x="350" y="19"/>
                      </a:lnTo>
                      <a:lnTo>
                        <a:pt x="350" y="17"/>
                      </a:lnTo>
                      <a:lnTo>
                        <a:pt x="340" y="17"/>
                      </a:lnTo>
                      <a:lnTo>
                        <a:pt x="340" y="15"/>
                      </a:lnTo>
                      <a:lnTo>
                        <a:pt x="331" y="15"/>
                      </a:lnTo>
                      <a:lnTo>
                        <a:pt x="331" y="13"/>
                      </a:lnTo>
                      <a:lnTo>
                        <a:pt x="321" y="13"/>
                      </a:lnTo>
                      <a:lnTo>
                        <a:pt x="321" y="11"/>
                      </a:lnTo>
                      <a:lnTo>
                        <a:pt x="308" y="11"/>
                      </a:lnTo>
                      <a:lnTo>
                        <a:pt x="308" y="9"/>
                      </a:lnTo>
                      <a:lnTo>
                        <a:pt x="298" y="9"/>
                      </a:lnTo>
                      <a:lnTo>
                        <a:pt x="298" y="7"/>
                      </a:lnTo>
                      <a:lnTo>
                        <a:pt x="291" y="7"/>
                      </a:lnTo>
                      <a:lnTo>
                        <a:pt x="291" y="5"/>
                      </a:lnTo>
                      <a:lnTo>
                        <a:pt x="281" y="5"/>
                      </a:lnTo>
                      <a:lnTo>
                        <a:pt x="281" y="4"/>
                      </a:lnTo>
                      <a:lnTo>
                        <a:pt x="272" y="4"/>
                      </a:lnTo>
                      <a:lnTo>
                        <a:pt x="272" y="2"/>
                      </a:lnTo>
                      <a:lnTo>
                        <a:pt x="263" y="2"/>
                      </a:lnTo>
                      <a:lnTo>
                        <a:pt x="263" y="0"/>
                      </a:lnTo>
                      <a:lnTo>
                        <a:pt x="259" y="0"/>
                      </a:lnTo>
                    </a:path>
                  </a:pathLst>
                </a:custGeom>
                <a:grpFill/>
                <a:ln w="12700">
                  <a:solidFill>
                    <a:srgbClr val="000000">
                      <a:lumMod val="65000"/>
                      <a:lumOff val="35000"/>
                    </a:srgbClr>
                  </a:solidFill>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5" name="Freeform 15"/>
                <p:cNvSpPr>
                  <a:spLocks/>
                </p:cNvSpPr>
                <p:nvPr/>
              </p:nvSpPr>
              <p:spPr bwMode="auto">
                <a:xfrm rot="20725119">
                  <a:off x="-212325" y="339697"/>
                  <a:ext cx="1682906" cy="3493054"/>
                </a:xfrm>
                <a:custGeom>
                  <a:avLst/>
                  <a:gdLst>
                    <a:gd name="T0" fmla="*/ 2147483647 w 880"/>
                    <a:gd name="T1" fmla="*/ 2147483647 h 1574"/>
                    <a:gd name="T2" fmla="*/ 2147483647 w 880"/>
                    <a:gd name="T3" fmla="*/ 2147483647 h 1574"/>
                    <a:gd name="T4" fmla="*/ 2147483647 w 880"/>
                    <a:gd name="T5" fmla="*/ 2147483647 h 1574"/>
                    <a:gd name="T6" fmla="*/ 2147483647 w 880"/>
                    <a:gd name="T7" fmla="*/ 2147483647 h 1574"/>
                    <a:gd name="T8" fmla="*/ 2147483647 w 880"/>
                    <a:gd name="T9" fmla="*/ 2147483647 h 1574"/>
                    <a:gd name="T10" fmla="*/ 2147483647 w 880"/>
                    <a:gd name="T11" fmla="*/ 2147483647 h 1574"/>
                    <a:gd name="T12" fmla="*/ 2147483647 w 880"/>
                    <a:gd name="T13" fmla="*/ 2147483647 h 1574"/>
                    <a:gd name="T14" fmla="*/ 2147483647 w 880"/>
                    <a:gd name="T15" fmla="*/ 2147483647 h 1574"/>
                    <a:gd name="T16" fmla="*/ 2147483647 w 880"/>
                    <a:gd name="T17" fmla="*/ 2147483647 h 1574"/>
                    <a:gd name="T18" fmla="*/ 2147483647 w 880"/>
                    <a:gd name="T19" fmla="*/ 2147483647 h 1574"/>
                    <a:gd name="T20" fmla="*/ 2147483647 w 880"/>
                    <a:gd name="T21" fmla="*/ 2147483647 h 1574"/>
                    <a:gd name="T22" fmla="*/ 2147483647 w 880"/>
                    <a:gd name="T23" fmla="*/ 2147483647 h 1574"/>
                    <a:gd name="T24" fmla="*/ 2147483647 w 880"/>
                    <a:gd name="T25" fmla="*/ 2147483647 h 1574"/>
                    <a:gd name="T26" fmla="*/ 2147483647 w 880"/>
                    <a:gd name="T27" fmla="*/ 2147483647 h 1574"/>
                    <a:gd name="T28" fmla="*/ 2147483647 w 880"/>
                    <a:gd name="T29" fmla="*/ 2147483647 h 1574"/>
                    <a:gd name="T30" fmla="*/ 2147483647 w 880"/>
                    <a:gd name="T31" fmla="*/ 2147483647 h 1574"/>
                    <a:gd name="T32" fmla="*/ 2147483647 w 880"/>
                    <a:gd name="T33" fmla="*/ 2147483647 h 1574"/>
                    <a:gd name="T34" fmla="*/ 2147483647 w 880"/>
                    <a:gd name="T35" fmla="*/ 2147483647 h 1574"/>
                    <a:gd name="T36" fmla="*/ 2147483647 w 880"/>
                    <a:gd name="T37" fmla="*/ 2147483647 h 1574"/>
                    <a:gd name="T38" fmla="*/ 2147483647 w 880"/>
                    <a:gd name="T39" fmla="*/ 2147483647 h 1574"/>
                    <a:gd name="T40" fmla="*/ 2147483647 w 880"/>
                    <a:gd name="T41" fmla="*/ 2147483647 h 1574"/>
                    <a:gd name="T42" fmla="*/ 2147483647 w 880"/>
                    <a:gd name="T43" fmla="*/ 2147483647 h 1574"/>
                    <a:gd name="T44" fmla="*/ 2147483647 w 880"/>
                    <a:gd name="T45" fmla="*/ 2147483647 h 1574"/>
                    <a:gd name="T46" fmla="*/ 2147483647 w 880"/>
                    <a:gd name="T47" fmla="*/ 2147483647 h 1574"/>
                    <a:gd name="T48" fmla="*/ 2147483647 w 880"/>
                    <a:gd name="T49" fmla="*/ 2147483647 h 1574"/>
                    <a:gd name="T50" fmla="*/ 2147483647 w 880"/>
                    <a:gd name="T51" fmla="*/ 2147483647 h 1574"/>
                    <a:gd name="T52" fmla="*/ 2147483647 w 880"/>
                    <a:gd name="T53" fmla="*/ 2147483647 h 1574"/>
                    <a:gd name="T54" fmla="*/ 2147483647 w 880"/>
                    <a:gd name="T55" fmla="*/ 2147483647 h 1574"/>
                    <a:gd name="T56" fmla="*/ 2147483647 w 880"/>
                    <a:gd name="T57" fmla="*/ 2147483647 h 1574"/>
                    <a:gd name="T58" fmla="*/ 2147483647 w 880"/>
                    <a:gd name="T59" fmla="*/ 2147483647 h 1574"/>
                    <a:gd name="T60" fmla="*/ 2147483647 w 880"/>
                    <a:gd name="T61" fmla="*/ 2147483647 h 1574"/>
                    <a:gd name="T62" fmla="*/ 2147483647 w 880"/>
                    <a:gd name="T63" fmla="*/ 2147483647 h 1574"/>
                    <a:gd name="T64" fmla="*/ 2147483647 w 880"/>
                    <a:gd name="T65" fmla="*/ 2147483647 h 1574"/>
                    <a:gd name="T66" fmla="*/ 2147483647 w 880"/>
                    <a:gd name="T67" fmla="*/ 2147483647 h 1574"/>
                    <a:gd name="T68" fmla="*/ 2147483647 w 880"/>
                    <a:gd name="T69" fmla="*/ 2147483647 h 1574"/>
                    <a:gd name="T70" fmla="*/ 2147483647 w 880"/>
                    <a:gd name="T71" fmla="*/ 2147483647 h 1574"/>
                    <a:gd name="T72" fmla="*/ 2147483647 w 880"/>
                    <a:gd name="T73" fmla="*/ 2147483647 h 1574"/>
                    <a:gd name="T74" fmla="*/ 2147483647 w 880"/>
                    <a:gd name="T75" fmla="*/ 2147483647 h 1574"/>
                    <a:gd name="T76" fmla="*/ 2147483647 w 880"/>
                    <a:gd name="T77" fmla="*/ 2147483647 h 1574"/>
                    <a:gd name="T78" fmla="*/ 2147483647 w 880"/>
                    <a:gd name="T79" fmla="*/ 2147483647 h 1574"/>
                    <a:gd name="T80" fmla="*/ 2147483647 w 880"/>
                    <a:gd name="T81" fmla="*/ 2147483647 h 1574"/>
                    <a:gd name="T82" fmla="*/ 2147483647 w 880"/>
                    <a:gd name="T83" fmla="*/ 2147483647 h 1574"/>
                    <a:gd name="T84" fmla="*/ 2147483647 w 880"/>
                    <a:gd name="T85" fmla="*/ 2147483647 h 1574"/>
                    <a:gd name="T86" fmla="*/ 2147483647 w 880"/>
                    <a:gd name="T87" fmla="*/ 2147483647 h 1574"/>
                    <a:gd name="T88" fmla="*/ 2147483647 w 880"/>
                    <a:gd name="T89" fmla="*/ 2147483647 h 1574"/>
                    <a:gd name="T90" fmla="*/ 2147483647 w 880"/>
                    <a:gd name="T91" fmla="*/ 2147483647 h 1574"/>
                    <a:gd name="T92" fmla="*/ 2147483647 w 880"/>
                    <a:gd name="T93" fmla="*/ 2147483647 h 1574"/>
                    <a:gd name="T94" fmla="*/ 2147483647 w 880"/>
                    <a:gd name="T95" fmla="*/ 2147483647 h 1574"/>
                    <a:gd name="T96" fmla="*/ 2147483647 w 880"/>
                    <a:gd name="T97" fmla="*/ 2147483647 h 1574"/>
                    <a:gd name="T98" fmla="*/ 2147483647 w 880"/>
                    <a:gd name="T99" fmla="*/ 2147483647 h 1574"/>
                    <a:gd name="T100" fmla="*/ 2147483647 w 880"/>
                    <a:gd name="T101" fmla="*/ 2147483647 h 1574"/>
                    <a:gd name="T102" fmla="*/ 2147483647 w 880"/>
                    <a:gd name="T103" fmla="*/ 2147483647 h 1574"/>
                    <a:gd name="T104" fmla="*/ 2147483647 w 880"/>
                    <a:gd name="T105" fmla="*/ 2147483647 h 1574"/>
                    <a:gd name="T106" fmla="*/ 2147483647 w 880"/>
                    <a:gd name="T107" fmla="*/ 2147483647 h 1574"/>
                    <a:gd name="T108" fmla="*/ 2147483647 w 880"/>
                    <a:gd name="T109" fmla="*/ 2147483647 h 1574"/>
                    <a:gd name="T110" fmla="*/ 2147483647 w 880"/>
                    <a:gd name="T111" fmla="*/ 2147483647 h 1574"/>
                    <a:gd name="T112" fmla="*/ 2147483647 w 880"/>
                    <a:gd name="T113" fmla="*/ 2147483647 h 1574"/>
                    <a:gd name="T114" fmla="*/ 2147483647 w 880"/>
                    <a:gd name="T115" fmla="*/ 2147483647 h 1574"/>
                    <a:gd name="T116" fmla="*/ 2147483647 w 880"/>
                    <a:gd name="T117" fmla="*/ 2147483647 h 1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80"/>
                    <a:gd name="T178" fmla="*/ 0 h 1574"/>
                    <a:gd name="T179" fmla="*/ 880 w 880"/>
                    <a:gd name="T180" fmla="*/ 1574 h 15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80" h="1574">
                      <a:moveTo>
                        <a:pt x="234" y="1400"/>
                      </a:moveTo>
                      <a:lnTo>
                        <a:pt x="221" y="1362"/>
                      </a:lnTo>
                      <a:lnTo>
                        <a:pt x="203" y="1323"/>
                      </a:lnTo>
                      <a:lnTo>
                        <a:pt x="194" y="1295"/>
                      </a:lnTo>
                      <a:lnTo>
                        <a:pt x="199" y="1279"/>
                      </a:lnTo>
                      <a:lnTo>
                        <a:pt x="184" y="1273"/>
                      </a:lnTo>
                      <a:lnTo>
                        <a:pt x="165" y="1260"/>
                      </a:lnTo>
                      <a:lnTo>
                        <a:pt x="165" y="1239"/>
                      </a:lnTo>
                      <a:lnTo>
                        <a:pt x="157" y="1218"/>
                      </a:lnTo>
                      <a:lnTo>
                        <a:pt x="125" y="1208"/>
                      </a:lnTo>
                      <a:lnTo>
                        <a:pt x="115" y="1181"/>
                      </a:lnTo>
                      <a:lnTo>
                        <a:pt x="77" y="1166"/>
                      </a:lnTo>
                      <a:lnTo>
                        <a:pt x="59" y="1126"/>
                      </a:lnTo>
                      <a:lnTo>
                        <a:pt x="59" y="1064"/>
                      </a:lnTo>
                      <a:lnTo>
                        <a:pt x="40" y="1041"/>
                      </a:lnTo>
                      <a:lnTo>
                        <a:pt x="40" y="1007"/>
                      </a:lnTo>
                      <a:lnTo>
                        <a:pt x="65" y="968"/>
                      </a:lnTo>
                      <a:lnTo>
                        <a:pt x="69" y="924"/>
                      </a:lnTo>
                      <a:lnTo>
                        <a:pt x="73" y="886"/>
                      </a:lnTo>
                      <a:lnTo>
                        <a:pt x="73" y="849"/>
                      </a:lnTo>
                      <a:lnTo>
                        <a:pt x="77" y="838"/>
                      </a:lnTo>
                      <a:lnTo>
                        <a:pt x="40" y="801"/>
                      </a:lnTo>
                      <a:lnTo>
                        <a:pt x="30" y="774"/>
                      </a:lnTo>
                      <a:lnTo>
                        <a:pt x="36" y="745"/>
                      </a:lnTo>
                      <a:lnTo>
                        <a:pt x="59" y="715"/>
                      </a:lnTo>
                      <a:lnTo>
                        <a:pt x="96" y="676"/>
                      </a:lnTo>
                      <a:lnTo>
                        <a:pt x="105" y="651"/>
                      </a:lnTo>
                      <a:lnTo>
                        <a:pt x="98" y="621"/>
                      </a:lnTo>
                      <a:lnTo>
                        <a:pt x="126" y="605"/>
                      </a:lnTo>
                      <a:lnTo>
                        <a:pt x="130" y="590"/>
                      </a:lnTo>
                      <a:lnTo>
                        <a:pt x="132" y="573"/>
                      </a:lnTo>
                      <a:lnTo>
                        <a:pt x="113" y="538"/>
                      </a:lnTo>
                      <a:lnTo>
                        <a:pt x="92" y="502"/>
                      </a:lnTo>
                      <a:lnTo>
                        <a:pt x="86" y="477"/>
                      </a:lnTo>
                      <a:lnTo>
                        <a:pt x="78" y="450"/>
                      </a:lnTo>
                      <a:lnTo>
                        <a:pt x="80" y="404"/>
                      </a:lnTo>
                      <a:lnTo>
                        <a:pt x="86" y="360"/>
                      </a:lnTo>
                      <a:lnTo>
                        <a:pt x="98" y="315"/>
                      </a:lnTo>
                      <a:lnTo>
                        <a:pt x="113" y="271"/>
                      </a:lnTo>
                      <a:lnTo>
                        <a:pt x="109" y="204"/>
                      </a:lnTo>
                      <a:lnTo>
                        <a:pt x="105" y="137"/>
                      </a:lnTo>
                      <a:lnTo>
                        <a:pt x="86" y="104"/>
                      </a:lnTo>
                      <a:lnTo>
                        <a:pt x="65" y="72"/>
                      </a:lnTo>
                      <a:lnTo>
                        <a:pt x="34" y="47"/>
                      </a:lnTo>
                      <a:lnTo>
                        <a:pt x="4" y="20"/>
                      </a:lnTo>
                      <a:lnTo>
                        <a:pt x="0" y="0"/>
                      </a:lnTo>
                      <a:lnTo>
                        <a:pt x="6" y="4"/>
                      </a:lnTo>
                      <a:lnTo>
                        <a:pt x="11" y="8"/>
                      </a:lnTo>
                      <a:lnTo>
                        <a:pt x="17" y="10"/>
                      </a:lnTo>
                      <a:lnTo>
                        <a:pt x="23" y="14"/>
                      </a:lnTo>
                      <a:lnTo>
                        <a:pt x="27" y="18"/>
                      </a:lnTo>
                      <a:lnTo>
                        <a:pt x="32" y="22"/>
                      </a:lnTo>
                      <a:lnTo>
                        <a:pt x="38" y="24"/>
                      </a:lnTo>
                      <a:lnTo>
                        <a:pt x="44" y="27"/>
                      </a:lnTo>
                      <a:lnTo>
                        <a:pt x="50" y="31"/>
                      </a:lnTo>
                      <a:lnTo>
                        <a:pt x="55" y="35"/>
                      </a:lnTo>
                      <a:lnTo>
                        <a:pt x="61" y="39"/>
                      </a:lnTo>
                      <a:lnTo>
                        <a:pt x="67" y="41"/>
                      </a:lnTo>
                      <a:lnTo>
                        <a:pt x="71" y="45"/>
                      </a:lnTo>
                      <a:lnTo>
                        <a:pt x="77" y="48"/>
                      </a:lnTo>
                      <a:lnTo>
                        <a:pt x="82" y="50"/>
                      </a:lnTo>
                      <a:lnTo>
                        <a:pt x="88" y="54"/>
                      </a:lnTo>
                      <a:lnTo>
                        <a:pt x="94" y="58"/>
                      </a:lnTo>
                      <a:lnTo>
                        <a:pt x="100" y="62"/>
                      </a:lnTo>
                      <a:lnTo>
                        <a:pt x="105" y="64"/>
                      </a:lnTo>
                      <a:lnTo>
                        <a:pt x="109" y="68"/>
                      </a:lnTo>
                      <a:lnTo>
                        <a:pt x="115" y="72"/>
                      </a:lnTo>
                      <a:lnTo>
                        <a:pt x="121" y="73"/>
                      </a:lnTo>
                      <a:lnTo>
                        <a:pt x="126" y="77"/>
                      </a:lnTo>
                      <a:lnTo>
                        <a:pt x="132" y="81"/>
                      </a:lnTo>
                      <a:lnTo>
                        <a:pt x="138" y="83"/>
                      </a:lnTo>
                      <a:lnTo>
                        <a:pt x="142" y="87"/>
                      </a:lnTo>
                      <a:lnTo>
                        <a:pt x="148" y="91"/>
                      </a:lnTo>
                      <a:lnTo>
                        <a:pt x="153" y="93"/>
                      </a:lnTo>
                      <a:lnTo>
                        <a:pt x="159" y="96"/>
                      </a:lnTo>
                      <a:lnTo>
                        <a:pt x="165" y="100"/>
                      </a:lnTo>
                      <a:lnTo>
                        <a:pt x="169" y="102"/>
                      </a:lnTo>
                      <a:lnTo>
                        <a:pt x="174" y="106"/>
                      </a:lnTo>
                      <a:lnTo>
                        <a:pt x="180" y="108"/>
                      </a:lnTo>
                      <a:lnTo>
                        <a:pt x="186" y="112"/>
                      </a:lnTo>
                      <a:lnTo>
                        <a:pt x="192" y="116"/>
                      </a:lnTo>
                      <a:lnTo>
                        <a:pt x="196" y="118"/>
                      </a:lnTo>
                      <a:lnTo>
                        <a:pt x="201" y="121"/>
                      </a:lnTo>
                      <a:lnTo>
                        <a:pt x="207" y="125"/>
                      </a:lnTo>
                      <a:lnTo>
                        <a:pt x="213" y="127"/>
                      </a:lnTo>
                      <a:lnTo>
                        <a:pt x="219" y="131"/>
                      </a:lnTo>
                      <a:lnTo>
                        <a:pt x="222" y="133"/>
                      </a:lnTo>
                      <a:lnTo>
                        <a:pt x="228" y="137"/>
                      </a:lnTo>
                      <a:lnTo>
                        <a:pt x="234" y="139"/>
                      </a:lnTo>
                      <a:lnTo>
                        <a:pt x="240" y="143"/>
                      </a:lnTo>
                      <a:lnTo>
                        <a:pt x="244" y="146"/>
                      </a:lnTo>
                      <a:lnTo>
                        <a:pt x="249" y="148"/>
                      </a:lnTo>
                      <a:lnTo>
                        <a:pt x="255" y="152"/>
                      </a:lnTo>
                      <a:lnTo>
                        <a:pt x="261" y="154"/>
                      </a:lnTo>
                      <a:lnTo>
                        <a:pt x="265" y="158"/>
                      </a:lnTo>
                      <a:lnTo>
                        <a:pt x="270" y="160"/>
                      </a:lnTo>
                      <a:lnTo>
                        <a:pt x="276" y="164"/>
                      </a:lnTo>
                      <a:lnTo>
                        <a:pt x="282" y="166"/>
                      </a:lnTo>
                      <a:lnTo>
                        <a:pt x="286" y="169"/>
                      </a:lnTo>
                      <a:lnTo>
                        <a:pt x="292" y="171"/>
                      </a:lnTo>
                      <a:lnTo>
                        <a:pt x="297" y="175"/>
                      </a:lnTo>
                      <a:lnTo>
                        <a:pt x="301" y="177"/>
                      </a:lnTo>
                      <a:lnTo>
                        <a:pt x="307" y="181"/>
                      </a:lnTo>
                      <a:lnTo>
                        <a:pt x="313" y="183"/>
                      </a:lnTo>
                      <a:lnTo>
                        <a:pt x="318" y="187"/>
                      </a:lnTo>
                      <a:lnTo>
                        <a:pt x="322" y="189"/>
                      </a:lnTo>
                      <a:lnTo>
                        <a:pt x="328" y="192"/>
                      </a:lnTo>
                      <a:lnTo>
                        <a:pt x="334" y="194"/>
                      </a:lnTo>
                      <a:lnTo>
                        <a:pt x="338" y="198"/>
                      </a:lnTo>
                      <a:lnTo>
                        <a:pt x="343" y="200"/>
                      </a:lnTo>
                      <a:lnTo>
                        <a:pt x="349" y="202"/>
                      </a:lnTo>
                      <a:lnTo>
                        <a:pt x="353" y="206"/>
                      </a:lnTo>
                      <a:lnTo>
                        <a:pt x="359" y="208"/>
                      </a:lnTo>
                      <a:lnTo>
                        <a:pt x="365" y="212"/>
                      </a:lnTo>
                      <a:lnTo>
                        <a:pt x="368" y="214"/>
                      </a:lnTo>
                      <a:lnTo>
                        <a:pt x="374" y="217"/>
                      </a:lnTo>
                      <a:lnTo>
                        <a:pt x="380" y="219"/>
                      </a:lnTo>
                      <a:lnTo>
                        <a:pt x="384" y="221"/>
                      </a:lnTo>
                      <a:lnTo>
                        <a:pt x="389" y="225"/>
                      </a:lnTo>
                      <a:lnTo>
                        <a:pt x="395" y="227"/>
                      </a:lnTo>
                      <a:lnTo>
                        <a:pt x="399" y="231"/>
                      </a:lnTo>
                      <a:lnTo>
                        <a:pt x="405" y="233"/>
                      </a:lnTo>
                      <a:lnTo>
                        <a:pt x="411" y="235"/>
                      </a:lnTo>
                      <a:lnTo>
                        <a:pt x="414" y="239"/>
                      </a:lnTo>
                      <a:lnTo>
                        <a:pt x="420" y="240"/>
                      </a:lnTo>
                      <a:lnTo>
                        <a:pt x="426" y="242"/>
                      </a:lnTo>
                      <a:lnTo>
                        <a:pt x="430" y="246"/>
                      </a:lnTo>
                      <a:lnTo>
                        <a:pt x="436" y="248"/>
                      </a:lnTo>
                      <a:lnTo>
                        <a:pt x="439" y="250"/>
                      </a:lnTo>
                      <a:lnTo>
                        <a:pt x="445" y="254"/>
                      </a:lnTo>
                      <a:lnTo>
                        <a:pt x="451" y="256"/>
                      </a:lnTo>
                      <a:lnTo>
                        <a:pt x="455" y="258"/>
                      </a:lnTo>
                      <a:lnTo>
                        <a:pt x="461" y="262"/>
                      </a:lnTo>
                      <a:lnTo>
                        <a:pt x="466" y="264"/>
                      </a:lnTo>
                      <a:lnTo>
                        <a:pt x="470" y="265"/>
                      </a:lnTo>
                      <a:lnTo>
                        <a:pt x="476" y="269"/>
                      </a:lnTo>
                      <a:lnTo>
                        <a:pt x="480" y="271"/>
                      </a:lnTo>
                      <a:lnTo>
                        <a:pt x="485" y="273"/>
                      </a:lnTo>
                      <a:lnTo>
                        <a:pt x="491" y="277"/>
                      </a:lnTo>
                      <a:lnTo>
                        <a:pt x="495" y="279"/>
                      </a:lnTo>
                      <a:lnTo>
                        <a:pt x="501" y="281"/>
                      </a:lnTo>
                      <a:lnTo>
                        <a:pt x="505" y="283"/>
                      </a:lnTo>
                      <a:lnTo>
                        <a:pt x="510" y="287"/>
                      </a:lnTo>
                      <a:lnTo>
                        <a:pt x="514" y="288"/>
                      </a:lnTo>
                      <a:lnTo>
                        <a:pt x="520" y="290"/>
                      </a:lnTo>
                      <a:lnTo>
                        <a:pt x="526" y="292"/>
                      </a:lnTo>
                      <a:lnTo>
                        <a:pt x="530" y="296"/>
                      </a:lnTo>
                      <a:lnTo>
                        <a:pt x="535" y="298"/>
                      </a:lnTo>
                      <a:lnTo>
                        <a:pt x="539" y="300"/>
                      </a:lnTo>
                      <a:lnTo>
                        <a:pt x="545" y="302"/>
                      </a:lnTo>
                      <a:lnTo>
                        <a:pt x="549" y="306"/>
                      </a:lnTo>
                      <a:lnTo>
                        <a:pt x="555" y="308"/>
                      </a:lnTo>
                      <a:lnTo>
                        <a:pt x="558" y="310"/>
                      </a:lnTo>
                      <a:lnTo>
                        <a:pt x="564" y="312"/>
                      </a:lnTo>
                      <a:lnTo>
                        <a:pt x="568" y="313"/>
                      </a:lnTo>
                      <a:lnTo>
                        <a:pt x="574" y="317"/>
                      </a:lnTo>
                      <a:lnTo>
                        <a:pt x="580" y="319"/>
                      </a:lnTo>
                      <a:lnTo>
                        <a:pt x="583" y="321"/>
                      </a:lnTo>
                      <a:lnTo>
                        <a:pt x="589" y="323"/>
                      </a:lnTo>
                      <a:lnTo>
                        <a:pt x="593" y="325"/>
                      </a:lnTo>
                      <a:lnTo>
                        <a:pt x="599" y="327"/>
                      </a:lnTo>
                      <a:lnTo>
                        <a:pt x="603" y="331"/>
                      </a:lnTo>
                      <a:lnTo>
                        <a:pt x="608" y="333"/>
                      </a:lnTo>
                      <a:lnTo>
                        <a:pt x="612" y="335"/>
                      </a:lnTo>
                      <a:lnTo>
                        <a:pt x="618" y="336"/>
                      </a:lnTo>
                      <a:lnTo>
                        <a:pt x="622" y="338"/>
                      </a:lnTo>
                      <a:lnTo>
                        <a:pt x="628" y="340"/>
                      </a:lnTo>
                      <a:lnTo>
                        <a:pt x="631" y="342"/>
                      </a:lnTo>
                      <a:lnTo>
                        <a:pt x="637" y="346"/>
                      </a:lnTo>
                      <a:lnTo>
                        <a:pt x="641" y="348"/>
                      </a:lnTo>
                      <a:lnTo>
                        <a:pt x="647" y="350"/>
                      </a:lnTo>
                      <a:lnTo>
                        <a:pt x="651" y="352"/>
                      </a:lnTo>
                      <a:lnTo>
                        <a:pt x="656" y="354"/>
                      </a:lnTo>
                      <a:lnTo>
                        <a:pt x="660" y="356"/>
                      </a:lnTo>
                      <a:lnTo>
                        <a:pt x="662" y="356"/>
                      </a:lnTo>
                      <a:lnTo>
                        <a:pt x="662" y="358"/>
                      </a:lnTo>
                      <a:lnTo>
                        <a:pt x="664" y="358"/>
                      </a:lnTo>
                      <a:lnTo>
                        <a:pt x="666" y="360"/>
                      </a:lnTo>
                      <a:lnTo>
                        <a:pt x="670" y="360"/>
                      </a:lnTo>
                      <a:lnTo>
                        <a:pt x="670" y="361"/>
                      </a:lnTo>
                      <a:lnTo>
                        <a:pt x="674" y="361"/>
                      </a:lnTo>
                      <a:lnTo>
                        <a:pt x="674" y="363"/>
                      </a:lnTo>
                      <a:lnTo>
                        <a:pt x="677" y="363"/>
                      </a:lnTo>
                      <a:lnTo>
                        <a:pt x="677" y="365"/>
                      </a:lnTo>
                      <a:lnTo>
                        <a:pt x="681" y="365"/>
                      </a:lnTo>
                      <a:lnTo>
                        <a:pt x="681" y="367"/>
                      </a:lnTo>
                      <a:lnTo>
                        <a:pt x="685" y="367"/>
                      </a:lnTo>
                      <a:lnTo>
                        <a:pt x="685" y="369"/>
                      </a:lnTo>
                      <a:lnTo>
                        <a:pt x="689" y="369"/>
                      </a:lnTo>
                      <a:lnTo>
                        <a:pt x="689" y="371"/>
                      </a:lnTo>
                      <a:lnTo>
                        <a:pt x="693" y="371"/>
                      </a:lnTo>
                      <a:lnTo>
                        <a:pt x="693" y="373"/>
                      </a:lnTo>
                      <a:lnTo>
                        <a:pt x="697" y="373"/>
                      </a:lnTo>
                      <a:lnTo>
                        <a:pt x="699" y="375"/>
                      </a:lnTo>
                      <a:lnTo>
                        <a:pt x="700" y="375"/>
                      </a:lnTo>
                      <a:lnTo>
                        <a:pt x="702" y="377"/>
                      </a:lnTo>
                      <a:lnTo>
                        <a:pt x="704" y="377"/>
                      </a:lnTo>
                      <a:lnTo>
                        <a:pt x="706" y="379"/>
                      </a:lnTo>
                      <a:lnTo>
                        <a:pt x="708" y="379"/>
                      </a:lnTo>
                      <a:lnTo>
                        <a:pt x="710" y="381"/>
                      </a:lnTo>
                      <a:lnTo>
                        <a:pt x="714" y="381"/>
                      </a:lnTo>
                      <a:lnTo>
                        <a:pt x="716" y="383"/>
                      </a:lnTo>
                      <a:lnTo>
                        <a:pt x="718" y="383"/>
                      </a:lnTo>
                      <a:lnTo>
                        <a:pt x="720" y="384"/>
                      </a:lnTo>
                      <a:lnTo>
                        <a:pt x="722" y="384"/>
                      </a:lnTo>
                      <a:lnTo>
                        <a:pt x="724" y="386"/>
                      </a:lnTo>
                      <a:lnTo>
                        <a:pt x="725" y="386"/>
                      </a:lnTo>
                      <a:lnTo>
                        <a:pt x="727" y="388"/>
                      </a:lnTo>
                      <a:lnTo>
                        <a:pt x="731" y="388"/>
                      </a:lnTo>
                      <a:lnTo>
                        <a:pt x="731" y="390"/>
                      </a:lnTo>
                      <a:lnTo>
                        <a:pt x="733" y="390"/>
                      </a:lnTo>
                      <a:lnTo>
                        <a:pt x="735" y="392"/>
                      </a:lnTo>
                      <a:lnTo>
                        <a:pt x="739" y="392"/>
                      </a:lnTo>
                      <a:lnTo>
                        <a:pt x="741" y="394"/>
                      </a:lnTo>
                      <a:lnTo>
                        <a:pt x="743" y="394"/>
                      </a:lnTo>
                      <a:lnTo>
                        <a:pt x="745" y="396"/>
                      </a:lnTo>
                      <a:lnTo>
                        <a:pt x="747" y="396"/>
                      </a:lnTo>
                      <a:lnTo>
                        <a:pt x="748" y="398"/>
                      </a:lnTo>
                      <a:lnTo>
                        <a:pt x="752" y="398"/>
                      </a:lnTo>
                      <a:lnTo>
                        <a:pt x="754" y="400"/>
                      </a:lnTo>
                      <a:lnTo>
                        <a:pt x="756" y="400"/>
                      </a:lnTo>
                      <a:lnTo>
                        <a:pt x="758" y="402"/>
                      </a:lnTo>
                      <a:lnTo>
                        <a:pt x="760" y="402"/>
                      </a:lnTo>
                      <a:lnTo>
                        <a:pt x="762" y="404"/>
                      </a:lnTo>
                      <a:lnTo>
                        <a:pt x="764" y="404"/>
                      </a:lnTo>
                      <a:lnTo>
                        <a:pt x="766" y="406"/>
                      </a:lnTo>
                      <a:lnTo>
                        <a:pt x="770" y="406"/>
                      </a:lnTo>
                      <a:lnTo>
                        <a:pt x="772" y="408"/>
                      </a:lnTo>
                      <a:lnTo>
                        <a:pt x="773" y="408"/>
                      </a:lnTo>
                      <a:lnTo>
                        <a:pt x="775" y="409"/>
                      </a:lnTo>
                      <a:lnTo>
                        <a:pt x="779" y="409"/>
                      </a:lnTo>
                      <a:lnTo>
                        <a:pt x="781" y="411"/>
                      </a:lnTo>
                      <a:lnTo>
                        <a:pt x="783" y="411"/>
                      </a:lnTo>
                      <a:lnTo>
                        <a:pt x="785" y="413"/>
                      </a:lnTo>
                      <a:lnTo>
                        <a:pt x="787" y="413"/>
                      </a:lnTo>
                      <a:lnTo>
                        <a:pt x="789" y="415"/>
                      </a:lnTo>
                      <a:lnTo>
                        <a:pt x="793" y="415"/>
                      </a:lnTo>
                      <a:lnTo>
                        <a:pt x="795" y="417"/>
                      </a:lnTo>
                      <a:lnTo>
                        <a:pt x="796" y="417"/>
                      </a:lnTo>
                      <a:lnTo>
                        <a:pt x="798" y="419"/>
                      </a:lnTo>
                      <a:lnTo>
                        <a:pt x="800" y="419"/>
                      </a:lnTo>
                      <a:lnTo>
                        <a:pt x="802" y="421"/>
                      </a:lnTo>
                      <a:lnTo>
                        <a:pt x="806" y="421"/>
                      </a:lnTo>
                      <a:lnTo>
                        <a:pt x="808" y="423"/>
                      </a:lnTo>
                      <a:lnTo>
                        <a:pt x="810" y="423"/>
                      </a:lnTo>
                      <a:lnTo>
                        <a:pt x="812" y="425"/>
                      </a:lnTo>
                      <a:lnTo>
                        <a:pt x="814" y="425"/>
                      </a:lnTo>
                      <a:lnTo>
                        <a:pt x="816" y="427"/>
                      </a:lnTo>
                      <a:lnTo>
                        <a:pt x="820" y="427"/>
                      </a:lnTo>
                      <a:lnTo>
                        <a:pt x="821" y="429"/>
                      </a:lnTo>
                      <a:lnTo>
                        <a:pt x="823" y="429"/>
                      </a:lnTo>
                      <a:lnTo>
                        <a:pt x="827" y="431"/>
                      </a:lnTo>
                      <a:lnTo>
                        <a:pt x="829" y="431"/>
                      </a:lnTo>
                      <a:lnTo>
                        <a:pt x="831" y="432"/>
                      </a:lnTo>
                      <a:lnTo>
                        <a:pt x="833" y="432"/>
                      </a:lnTo>
                      <a:lnTo>
                        <a:pt x="835" y="434"/>
                      </a:lnTo>
                      <a:lnTo>
                        <a:pt x="837" y="434"/>
                      </a:lnTo>
                      <a:lnTo>
                        <a:pt x="839" y="436"/>
                      </a:lnTo>
                      <a:lnTo>
                        <a:pt x="843" y="436"/>
                      </a:lnTo>
                      <a:lnTo>
                        <a:pt x="846" y="438"/>
                      </a:lnTo>
                      <a:lnTo>
                        <a:pt x="848" y="438"/>
                      </a:lnTo>
                      <a:lnTo>
                        <a:pt x="850" y="440"/>
                      </a:lnTo>
                      <a:lnTo>
                        <a:pt x="852" y="440"/>
                      </a:lnTo>
                      <a:lnTo>
                        <a:pt x="854" y="442"/>
                      </a:lnTo>
                      <a:lnTo>
                        <a:pt x="856" y="442"/>
                      </a:lnTo>
                      <a:lnTo>
                        <a:pt x="858" y="444"/>
                      </a:lnTo>
                      <a:lnTo>
                        <a:pt x="862" y="444"/>
                      </a:lnTo>
                      <a:lnTo>
                        <a:pt x="864" y="446"/>
                      </a:lnTo>
                      <a:lnTo>
                        <a:pt x="866" y="446"/>
                      </a:lnTo>
                      <a:lnTo>
                        <a:pt x="868" y="448"/>
                      </a:lnTo>
                      <a:lnTo>
                        <a:pt x="869" y="448"/>
                      </a:lnTo>
                      <a:lnTo>
                        <a:pt x="871" y="450"/>
                      </a:lnTo>
                      <a:lnTo>
                        <a:pt x="875" y="450"/>
                      </a:lnTo>
                      <a:lnTo>
                        <a:pt x="877" y="452"/>
                      </a:lnTo>
                      <a:lnTo>
                        <a:pt x="879" y="452"/>
                      </a:lnTo>
                      <a:lnTo>
                        <a:pt x="618" y="1028"/>
                      </a:lnTo>
                      <a:lnTo>
                        <a:pt x="635" y="1066"/>
                      </a:lnTo>
                      <a:lnTo>
                        <a:pt x="662" y="1093"/>
                      </a:lnTo>
                      <a:lnTo>
                        <a:pt x="662" y="1154"/>
                      </a:lnTo>
                      <a:lnTo>
                        <a:pt x="679" y="1168"/>
                      </a:lnTo>
                      <a:lnTo>
                        <a:pt x="685" y="1208"/>
                      </a:lnTo>
                      <a:lnTo>
                        <a:pt x="712" y="1241"/>
                      </a:lnTo>
                      <a:lnTo>
                        <a:pt x="752" y="1268"/>
                      </a:lnTo>
                      <a:lnTo>
                        <a:pt x="770" y="1314"/>
                      </a:lnTo>
                      <a:lnTo>
                        <a:pt x="810" y="1348"/>
                      </a:lnTo>
                      <a:lnTo>
                        <a:pt x="814" y="1412"/>
                      </a:lnTo>
                      <a:lnTo>
                        <a:pt x="839" y="1475"/>
                      </a:lnTo>
                      <a:lnTo>
                        <a:pt x="831" y="1502"/>
                      </a:lnTo>
                      <a:lnTo>
                        <a:pt x="843" y="1573"/>
                      </a:lnTo>
                      <a:lnTo>
                        <a:pt x="839" y="1573"/>
                      </a:lnTo>
                      <a:lnTo>
                        <a:pt x="835" y="1571"/>
                      </a:lnTo>
                      <a:lnTo>
                        <a:pt x="829" y="1571"/>
                      </a:lnTo>
                      <a:lnTo>
                        <a:pt x="825" y="1569"/>
                      </a:lnTo>
                      <a:lnTo>
                        <a:pt x="821" y="1569"/>
                      </a:lnTo>
                      <a:lnTo>
                        <a:pt x="818" y="1567"/>
                      </a:lnTo>
                      <a:lnTo>
                        <a:pt x="812" y="1567"/>
                      </a:lnTo>
                      <a:lnTo>
                        <a:pt x="808" y="1565"/>
                      </a:lnTo>
                      <a:lnTo>
                        <a:pt x="804" y="1565"/>
                      </a:lnTo>
                      <a:lnTo>
                        <a:pt x="800" y="1563"/>
                      </a:lnTo>
                      <a:lnTo>
                        <a:pt x="795" y="1561"/>
                      </a:lnTo>
                      <a:lnTo>
                        <a:pt x="791" y="1561"/>
                      </a:lnTo>
                      <a:lnTo>
                        <a:pt x="787" y="1560"/>
                      </a:lnTo>
                      <a:lnTo>
                        <a:pt x="783" y="1560"/>
                      </a:lnTo>
                      <a:lnTo>
                        <a:pt x="777" y="1558"/>
                      </a:lnTo>
                      <a:lnTo>
                        <a:pt x="773" y="1558"/>
                      </a:lnTo>
                      <a:lnTo>
                        <a:pt x="770" y="1556"/>
                      </a:lnTo>
                      <a:lnTo>
                        <a:pt x="766" y="1556"/>
                      </a:lnTo>
                      <a:lnTo>
                        <a:pt x="760" y="1554"/>
                      </a:lnTo>
                      <a:lnTo>
                        <a:pt x="756" y="1554"/>
                      </a:lnTo>
                      <a:lnTo>
                        <a:pt x="752" y="1552"/>
                      </a:lnTo>
                      <a:lnTo>
                        <a:pt x="747" y="1552"/>
                      </a:lnTo>
                      <a:lnTo>
                        <a:pt x="743" y="1550"/>
                      </a:lnTo>
                      <a:lnTo>
                        <a:pt x="739" y="1548"/>
                      </a:lnTo>
                      <a:lnTo>
                        <a:pt x="733" y="1548"/>
                      </a:lnTo>
                      <a:lnTo>
                        <a:pt x="729" y="1546"/>
                      </a:lnTo>
                      <a:lnTo>
                        <a:pt x="725" y="1546"/>
                      </a:lnTo>
                      <a:lnTo>
                        <a:pt x="720" y="1544"/>
                      </a:lnTo>
                      <a:lnTo>
                        <a:pt x="716" y="1544"/>
                      </a:lnTo>
                      <a:lnTo>
                        <a:pt x="712" y="1542"/>
                      </a:lnTo>
                      <a:lnTo>
                        <a:pt x="706" y="1540"/>
                      </a:lnTo>
                      <a:lnTo>
                        <a:pt x="702" y="1540"/>
                      </a:lnTo>
                      <a:lnTo>
                        <a:pt x="699" y="1538"/>
                      </a:lnTo>
                      <a:lnTo>
                        <a:pt x="693" y="1538"/>
                      </a:lnTo>
                      <a:lnTo>
                        <a:pt x="689" y="1537"/>
                      </a:lnTo>
                      <a:lnTo>
                        <a:pt x="685" y="1535"/>
                      </a:lnTo>
                      <a:lnTo>
                        <a:pt x="679" y="1535"/>
                      </a:lnTo>
                      <a:lnTo>
                        <a:pt x="676" y="1533"/>
                      </a:lnTo>
                      <a:lnTo>
                        <a:pt x="672" y="1533"/>
                      </a:lnTo>
                      <a:lnTo>
                        <a:pt x="666" y="1531"/>
                      </a:lnTo>
                      <a:lnTo>
                        <a:pt x="662" y="1529"/>
                      </a:lnTo>
                      <a:lnTo>
                        <a:pt x="656" y="1529"/>
                      </a:lnTo>
                      <a:lnTo>
                        <a:pt x="652" y="1527"/>
                      </a:lnTo>
                      <a:lnTo>
                        <a:pt x="649" y="1525"/>
                      </a:lnTo>
                      <a:lnTo>
                        <a:pt x="643" y="1525"/>
                      </a:lnTo>
                      <a:lnTo>
                        <a:pt x="639" y="1523"/>
                      </a:lnTo>
                      <a:lnTo>
                        <a:pt x="635" y="1521"/>
                      </a:lnTo>
                      <a:lnTo>
                        <a:pt x="629" y="1521"/>
                      </a:lnTo>
                      <a:lnTo>
                        <a:pt x="626" y="1519"/>
                      </a:lnTo>
                      <a:lnTo>
                        <a:pt x="620" y="1519"/>
                      </a:lnTo>
                      <a:lnTo>
                        <a:pt x="616" y="1517"/>
                      </a:lnTo>
                      <a:lnTo>
                        <a:pt x="610" y="1515"/>
                      </a:lnTo>
                      <a:lnTo>
                        <a:pt x="606" y="1515"/>
                      </a:lnTo>
                      <a:lnTo>
                        <a:pt x="603" y="1513"/>
                      </a:lnTo>
                      <a:lnTo>
                        <a:pt x="597" y="1512"/>
                      </a:lnTo>
                      <a:lnTo>
                        <a:pt x="593" y="1512"/>
                      </a:lnTo>
                      <a:lnTo>
                        <a:pt x="587" y="1510"/>
                      </a:lnTo>
                      <a:lnTo>
                        <a:pt x="583" y="1508"/>
                      </a:lnTo>
                      <a:lnTo>
                        <a:pt x="578" y="1506"/>
                      </a:lnTo>
                      <a:lnTo>
                        <a:pt x="574" y="1506"/>
                      </a:lnTo>
                      <a:lnTo>
                        <a:pt x="568" y="1504"/>
                      </a:lnTo>
                      <a:lnTo>
                        <a:pt x="564" y="1502"/>
                      </a:lnTo>
                      <a:lnTo>
                        <a:pt x="558" y="1502"/>
                      </a:lnTo>
                      <a:lnTo>
                        <a:pt x="555" y="1500"/>
                      </a:lnTo>
                      <a:lnTo>
                        <a:pt x="551" y="1498"/>
                      </a:lnTo>
                      <a:lnTo>
                        <a:pt x="545" y="1498"/>
                      </a:lnTo>
                      <a:lnTo>
                        <a:pt x="541" y="1496"/>
                      </a:lnTo>
                      <a:lnTo>
                        <a:pt x="535" y="1494"/>
                      </a:lnTo>
                      <a:lnTo>
                        <a:pt x="532" y="1492"/>
                      </a:lnTo>
                      <a:lnTo>
                        <a:pt x="526" y="1492"/>
                      </a:lnTo>
                      <a:lnTo>
                        <a:pt x="522" y="1490"/>
                      </a:lnTo>
                      <a:lnTo>
                        <a:pt x="516" y="1489"/>
                      </a:lnTo>
                      <a:lnTo>
                        <a:pt x="512" y="1489"/>
                      </a:lnTo>
                      <a:lnTo>
                        <a:pt x="507" y="1487"/>
                      </a:lnTo>
                      <a:lnTo>
                        <a:pt x="503" y="1485"/>
                      </a:lnTo>
                      <a:lnTo>
                        <a:pt x="497" y="1483"/>
                      </a:lnTo>
                      <a:lnTo>
                        <a:pt x="491" y="1483"/>
                      </a:lnTo>
                      <a:lnTo>
                        <a:pt x="487" y="1481"/>
                      </a:lnTo>
                      <a:lnTo>
                        <a:pt x="482" y="1479"/>
                      </a:lnTo>
                      <a:lnTo>
                        <a:pt x="478" y="1477"/>
                      </a:lnTo>
                      <a:lnTo>
                        <a:pt x="472" y="1477"/>
                      </a:lnTo>
                      <a:lnTo>
                        <a:pt x="468" y="1475"/>
                      </a:lnTo>
                      <a:lnTo>
                        <a:pt x="462" y="1473"/>
                      </a:lnTo>
                      <a:lnTo>
                        <a:pt x="459" y="1471"/>
                      </a:lnTo>
                      <a:lnTo>
                        <a:pt x="453" y="1469"/>
                      </a:lnTo>
                      <a:lnTo>
                        <a:pt x="449" y="1469"/>
                      </a:lnTo>
                      <a:lnTo>
                        <a:pt x="443" y="1467"/>
                      </a:lnTo>
                      <a:lnTo>
                        <a:pt x="437" y="1465"/>
                      </a:lnTo>
                      <a:lnTo>
                        <a:pt x="434" y="1464"/>
                      </a:lnTo>
                      <a:lnTo>
                        <a:pt x="428" y="1464"/>
                      </a:lnTo>
                      <a:lnTo>
                        <a:pt x="424" y="1462"/>
                      </a:lnTo>
                      <a:lnTo>
                        <a:pt x="418" y="1460"/>
                      </a:lnTo>
                      <a:lnTo>
                        <a:pt x="413" y="1458"/>
                      </a:lnTo>
                      <a:lnTo>
                        <a:pt x="409" y="1456"/>
                      </a:lnTo>
                      <a:lnTo>
                        <a:pt x="403" y="1456"/>
                      </a:lnTo>
                      <a:lnTo>
                        <a:pt x="399" y="1454"/>
                      </a:lnTo>
                      <a:lnTo>
                        <a:pt x="393" y="1452"/>
                      </a:lnTo>
                      <a:lnTo>
                        <a:pt x="388" y="1450"/>
                      </a:lnTo>
                      <a:lnTo>
                        <a:pt x="384" y="1448"/>
                      </a:lnTo>
                      <a:lnTo>
                        <a:pt x="378" y="1446"/>
                      </a:lnTo>
                      <a:lnTo>
                        <a:pt x="374" y="1446"/>
                      </a:lnTo>
                      <a:lnTo>
                        <a:pt x="368" y="1444"/>
                      </a:lnTo>
                      <a:lnTo>
                        <a:pt x="363" y="1442"/>
                      </a:lnTo>
                      <a:lnTo>
                        <a:pt x="359" y="1441"/>
                      </a:lnTo>
                      <a:lnTo>
                        <a:pt x="353" y="1439"/>
                      </a:lnTo>
                      <a:lnTo>
                        <a:pt x="347" y="1437"/>
                      </a:lnTo>
                      <a:lnTo>
                        <a:pt x="343" y="1437"/>
                      </a:lnTo>
                      <a:lnTo>
                        <a:pt x="338" y="1435"/>
                      </a:lnTo>
                      <a:lnTo>
                        <a:pt x="332" y="1433"/>
                      </a:lnTo>
                      <a:lnTo>
                        <a:pt x="328" y="1431"/>
                      </a:lnTo>
                      <a:lnTo>
                        <a:pt x="322" y="1429"/>
                      </a:lnTo>
                      <a:lnTo>
                        <a:pt x="317" y="1427"/>
                      </a:lnTo>
                      <a:lnTo>
                        <a:pt x="313" y="1425"/>
                      </a:lnTo>
                      <a:lnTo>
                        <a:pt x="307" y="1425"/>
                      </a:lnTo>
                      <a:lnTo>
                        <a:pt x="301" y="1423"/>
                      </a:lnTo>
                      <a:lnTo>
                        <a:pt x="297" y="1421"/>
                      </a:lnTo>
                      <a:lnTo>
                        <a:pt x="292" y="1419"/>
                      </a:lnTo>
                      <a:lnTo>
                        <a:pt x="286" y="1417"/>
                      </a:lnTo>
                      <a:lnTo>
                        <a:pt x="282" y="1416"/>
                      </a:lnTo>
                      <a:lnTo>
                        <a:pt x="276" y="1414"/>
                      </a:lnTo>
                      <a:lnTo>
                        <a:pt x="270" y="1412"/>
                      </a:lnTo>
                      <a:lnTo>
                        <a:pt x="265" y="1410"/>
                      </a:lnTo>
                      <a:lnTo>
                        <a:pt x="261" y="1410"/>
                      </a:lnTo>
                      <a:lnTo>
                        <a:pt x="255" y="1408"/>
                      </a:lnTo>
                      <a:lnTo>
                        <a:pt x="249" y="1406"/>
                      </a:lnTo>
                      <a:lnTo>
                        <a:pt x="244" y="1404"/>
                      </a:lnTo>
                      <a:lnTo>
                        <a:pt x="240" y="1402"/>
                      </a:lnTo>
                      <a:lnTo>
                        <a:pt x="234" y="1400"/>
                      </a:lnTo>
                    </a:path>
                  </a:pathLst>
                </a:custGeom>
                <a:grpFill/>
                <a:ln w="12700" cap="rnd">
                  <a:solidFill>
                    <a:srgbClr val="000000">
                      <a:lumMod val="65000"/>
                      <a:lumOff val="35000"/>
                    </a:srgbClr>
                  </a:solidFill>
                  <a:round/>
                  <a:headEnd/>
                  <a:tailEnd/>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6" name="Rectangle 30"/>
                <p:cNvSpPr>
                  <a:spLocks noChangeArrowheads="1"/>
                </p:cNvSpPr>
                <p:nvPr/>
              </p:nvSpPr>
              <p:spPr bwMode="auto">
                <a:xfrm rot="20725119">
                  <a:off x="-19658" y="3352772"/>
                  <a:ext cx="296422" cy="299594"/>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7" name="Rectangle 31"/>
                <p:cNvSpPr>
                  <a:spLocks noChangeArrowheads="1"/>
                </p:cNvSpPr>
                <p:nvPr/>
              </p:nvSpPr>
              <p:spPr bwMode="auto">
                <a:xfrm rot="20725119">
                  <a:off x="54805" y="3336884"/>
                  <a:ext cx="269648" cy="299594"/>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8" name="Rectangle 32"/>
                <p:cNvSpPr>
                  <a:spLocks noChangeArrowheads="1"/>
                </p:cNvSpPr>
                <p:nvPr/>
              </p:nvSpPr>
              <p:spPr bwMode="auto">
                <a:xfrm rot="20725119">
                  <a:off x="97589" y="3327496"/>
                  <a:ext cx="256261" cy="299594"/>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29" name="Line 33"/>
                <p:cNvSpPr>
                  <a:spLocks noChangeShapeType="1"/>
                </p:cNvSpPr>
                <p:nvPr/>
              </p:nvSpPr>
              <p:spPr bwMode="auto">
                <a:xfrm rot="20725119">
                  <a:off x="-24063" y="3200230"/>
                  <a:ext cx="0" cy="46603"/>
                </a:xfrm>
                <a:prstGeom prst="line">
                  <a:avLst/>
                </a:prstGeom>
                <a:grpFill/>
                <a:ln w="12700">
                  <a:solidFill>
                    <a:srgbClr val="00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0" name="Oval 37"/>
                <p:cNvSpPr>
                  <a:spLocks noChangeArrowheads="1"/>
                </p:cNvSpPr>
                <p:nvPr/>
              </p:nvSpPr>
              <p:spPr bwMode="auto">
                <a:xfrm rot="20725119">
                  <a:off x="509105" y="3241066"/>
                  <a:ext cx="49722" cy="62138"/>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1" name="Freeform 39"/>
                <p:cNvSpPr>
                  <a:spLocks/>
                </p:cNvSpPr>
                <p:nvPr/>
              </p:nvSpPr>
              <p:spPr bwMode="auto">
                <a:xfrm rot="20725119">
                  <a:off x="1072097" y="1039155"/>
                  <a:ext cx="1462980" cy="2607584"/>
                </a:xfrm>
                <a:custGeom>
                  <a:avLst/>
                  <a:gdLst>
                    <a:gd name="T0" fmla="*/ 2147483647 w 765"/>
                    <a:gd name="T1" fmla="*/ 2147483647 h 1175"/>
                    <a:gd name="T2" fmla="*/ 2147483647 w 765"/>
                    <a:gd name="T3" fmla="*/ 2147483647 h 1175"/>
                    <a:gd name="T4" fmla="*/ 2147483647 w 765"/>
                    <a:gd name="T5" fmla="*/ 2147483647 h 1175"/>
                    <a:gd name="T6" fmla="*/ 2147483647 w 765"/>
                    <a:gd name="T7" fmla="*/ 2147483647 h 1175"/>
                    <a:gd name="T8" fmla="*/ 2147483647 w 765"/>
                    <a:gd name="T9" fmla="*/ 2147483647 h 1175"/>
                    <a:gd name="T10" fmla="*/ 2147483647 w 765"/>
                    <a:gd name="T11" fmla="*/ 2147483647 h 1175"/>
                    <a:gd name="T12" fmla="*/ 2147483647 w 765"/>
                    <a:gd name="T13" fmla="*/ 2147483647 h 1175"/>
                    <a:gd name="T14" fmla="*/ 2147483647 w 765"/>
                    <a:gd name="T15" fmla="*/ 2147483647 h 1175"/>
                    <a:gd name="T16" fmla="*/ 2147483647 w 765"/>
                    <a:gd name="T17" fmla="*/ 2147483647 h 1175"/>
                    <a:gd name="T18" fmla="*/ 2147483647 w 765"/>
                    <a:gd name="T19" fmla="*/ 2147483647 h 1175"/>
                    <a:gd name="T20" fmla="*/ 2147483647 w 765"/>
                    <a:gd name="T21" fmla="*/ 2147483647 h 1175"/>
                    <a:gd name="T22" fmla="*/ 2147483647 w 765"/>
                    <a:gd name="T23" fmla="*/ 2147483647 h 1175"/>
                    <a:gd name="T24" fmla="*/ 2147483647 w 765"/>
                    <a:gd name="T25" fmla="*/ 2147483647 h 1175"/>
                    <a:gd name="T26" fmla="*/ 2147483647 w 765"/>
                    <a:gd name="T27" fmla="*/ 2147483647 h 1175"/>
                    <a:gd name="T28" fmla="*/ 2147483647 w 765"/>
                    <a:gd name="T29" fmla="*/ 2147483647 h 1175"/>
                    <a:gd name="T30" fmla="*/ 2147483647 w 765"/>
                    <a:gd name="T31" fmla="*/ 2147483647 h 1175"/>
                    <a:gd name="T32" fmla="*/ 2147483647 w 765"/>
                    <a:gd name="T33" fmla="*/ 2147483647 h 1175"/>
                    <a:gd name="T34" fmla="*/ 2147483647 w 765"/>
                    <a:gd name="T35" fmla="*/ 2147483647 h 1175"/>
                    <a:gd name="T36" fmla="*/ 2147483647 w 765"/>
                    <a:gd name="T37" fmla="*/ 2147483647 h 1175"/>
                    <a:gd name="T38" fmla="*/ 2147483647 w 765"/>
                    <a:gd name="T39" fmla="*/ 2147483647 h 1175"/>
                    <a:gd name="T40" fmla="*/ 2147483647 w 765"/>
                    <a:gd name="T41" fmla="*/ 2147483647 h 1175"/>
                    <a:gd name="T42" fmla="*/ 2147483647 w 765"/>
                    <a:gd name="T43" fmla="*/ 2147483647 h 1175"/>
                    <a:gd name="T44" fmla="*/ 2147483647 w 765"/>
                    <a:gd name="T45" fmla="*/ 2147483647 h 1175"/>
                    <a:gd name="T46" fmla="*/ 2147483647 w 765"/>
                    <a:gd name="T47" fmla="*/ 2147483647 h 1175"/>
                    <a:gd name="T48" fmla="*/ 2147483647 w 765"/>
                    <a:gd name="T49" fmla="*/ 2147483647 h 1175"/>
                    <a:gd name="T50" fmla="*/ 2147483647 w 765"/>
                    <a:gd name="T51" fmla="*/ 2147483647 h 1175"/>
                    <a:gd name="T52" fmla="*/ 2147483647 w 765"/>
                    <a:gd name="T53" fmla="*/ 2147483647 h 1175"/>
                    <a:gd name="T54" fmla="*/ 2147483647 w 765"/>
                    <a:gd name="T55" fmla="*/ 2147483647 h 1175"/>
                    <a:gd name="T56" fmla="*/ 2147483647 w 765"/>
                    <a:gd name="T57" fmla="*/ 2147483647 h 1175"/>
                    <a:gd name="T58" fmla="*/ 2147483647 w 765"/>
                    <a:gd name="T59" fmla="*/ 2147483647 h 1175"/>
                    <a:gd name="T60" fmla="*/ 2147483647 w 765"/>
                    <a:gd name="T61" fmla="*/ 2147483647 h 1175"/>
                    <a:gd name="T62" fmla="*/ 2147483647 w 765"/>
                    <a:gd name="T63" fmla="*/ 2147483647 h 1175"/>
                    <a:gd name="T64" fmla="*/ 2147483647 w 765"/>
                    <a:gd name="T65" fmla="*/ 2147483647 h 1175"/>
                    <a:gd name="T66" fmla="*/ 2147483647 w 765"/>
                    <a:gd name="T67" fmla="*/ 2147483647 h 1175"/>
                    <a:gd name="T68" fmla="*/ 2147483647 w 765"/>
                    <a:gd name="T69" fmla="*/ 2147483647 h 1175"/>
                    <a:gd name="T70" fmla="*/ 2147483647 w 765"/>
                    <a:gd name="T71" fmla="*/ 2147483647 h 1175"/>
                    <a:gd name="T72" fmla="*/ 2147483647 w 765"/>
                    <a:gd name="T73" fmla="*/ 2147483647 h 1175"/>
                    <a:gd name="T74" fmla="*/ 2147483647 w 765"/>
                    <a:gd name="T75" fmla="*/ 2147483647 h 1175"/>
                    <a:gd name="T76" fmla="*/ 2147483647 w 765"/>
                    <a:gd name="T77" fmla="*/ 2147483647 h 1175"/>
                    <a:gd name="T78" fmla="*/ 2147483647 w 765"/>
                    <a:gd name="T79" fmla="*/ 2147483647 h 1175"/>
                    <a:gd name="T80" fmla="*/ 2147483647 w 765"/>
                    <a:gd name="T81" fmla="*/ 2147483647 h 1175"/>
                    <a:gd name="T82" fmla="*/ 2147483647 w 765"/>
                    <a:gd name="T83" fmla="*/ 2147483647 h 1175"/>
                    <a:gd name="T84" fmla="*/ 2147483647 w 765"/>
                    <a:gd name="T85" fmla="*/ 2147483647 h 1175"/>
                    <a:gd name="T86" fmla="*/ 2147483647 w 765"/>
                    <a:gd name="T87" fmla="*/ 2147483647 h 1175"/>
                    <a:gd name="T88" fmla="*/ 2147483647 w 765"/>
                    <a:gd name="T89" fmla="*/ 2147483647 h 1175"/>
                    <a:gd name="T90" fmla="*/ 2147483647 w 765"/>
                    <a:gd name="T91" fmla="*/ 2147483647 h 1175"/>
                    <a:gd name="T92" fmla="*/ 2147483647 w 765"/>
                    <a:gd name="T93" fmla="*/ 2147483647 h 1175"/>
                    <a:gd name="T94" fmla="*/ 2147483647 w 765"/>
                    <a:gd name="T95" fmla="*/ 2147483647 h 1175"/>
                    <a:gd name="T96" fmla="*/ 2147483647 w 765"/>
                    <a:gd name="T97" fmla="*/ 2147483647 h 1175"/>
                    <a:gd name="T98" fmla="*/ 2147483647 w 765"/>
                    <a:gd name="T99" fmla="*/ 2147483647 h 1175"/>
                    <a:gd name="T100" fmla="*/ 2147483647 w 765"/>
                    <a:gd name="T101" fmla="*/ 2147483647 h 1175"/>
                    <a:gd name="T102" fmla="*/ 2147483647 w 765"/>
                    <a:gd name="T103" fmla="*/ 2147483647 h 1175"/>
                    <a:gd name="T104" fmla="*/ 2147483647 w 765"/>
                    <a:gd name="T105" fmla="*/ 2147483647 h 1175"/>
                    <a:gd name="T106" fmla="*/ 2147483647 w 765"/>
                    <a:gd name="T107" fmla="*/ 2147483647 h 1175"/>
                    <a:gd name="T108" fmla="*/ 2147483647 w 765"/>
                    <a:gd name="T109" fmla="*/ 2147483647 h 1175"/>
                    <a:gd name="T110" fmla="*/ 2147483647 w 765"/>
                    <a:gd name="T111" fmla="*/ 2147483647 h 1175"/>
                    <a:gd name="T112" fmla="*/ 2147483647 w 765"/>
                    <a:gd name="T113" fmla="*/ 2147483647 h 1175"/>
                    <a:gd name="T114" fmla="*/ 2147483647 w 765"/>
                    <a:gd name="T115" fmla="*/ 2147483647 h 1175"/>
                    <a:gd name="T116" fmla="*/ 2147483647 w 765"/>
                    <a:gd name="T117" fmla="*/ 2147483647 h 1175"/>
                    <a:gd name="T118" fmla="*/ 2147483647 w 765"/>
                    <a:gd name="T119" fmla="*/ 2147483647 h 1175"/>
                    <a:gd name="T120" fmla="*/ 2147483647 w 765"/>
                    <a:gd name="T121" fmla="*/ 2147483647 h 1175"/>
                    <a:gd name="T122" fmla="*/ 2147483647 w 765"/>
                    <a:gd name="T123" fmla="*/ 2147483647 h 11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5"/>
                    <a:gd name="T187" fmla="*/ 0 h 1175"/>
                    <a:gd name="T188" fmla="*/ 765 w 765"/>
                    <a:gd name="T189" fmla="*/ 1175 h 11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5" h="1175">
                      <a:moveTo>
                        <a:pt x="261" y="0"/>
                      </a:moveTo>
                      <a:lnTo>
                        <a:pt x="261" y="2"/>
                      </a:lnTo>
                      <a:lnTo>
                        <a:pt x="259" y="2"/>
                      </a:lnTo>
                      <a:lnTo>
                        <a:pt x="259" y="5"/>
                      </a:lnTo>
                      <a:lnTo>
                        <a:pt x="257" y="5"/>
                      </a:lnTo>
                      <a:lnTo>
                        <a:pt x="257" y="9"/>
                      </a:lnTo>
                      <a:lnTo>
                        <a:pt x="255" y="9"/>
                      </a:lnTo>
                      <a:lnTo>
                        <a:pt x="255" y="13"/>
                      </a:lnTo>
                      <a:lnTo>
                        <a:pt x="253" y="13"/>
                      </a:lnTo>
                      <a:lnTo>
                        <a:pt x="253" y="17"/>
                      </a:lnTo>
                      <a:lnTo>
                        <a:pt x="251" y="17"/>
                      </a:lnTo>
                      <a:lnTo>
                        <a:pt x="251" y="23"/>
                      </a:lnTo>
                      <a:lnTo>
                        <a:pt x="250" y="23"/>
                      </a:lnTo>
                      <a:lnTo>
                        <a:pt x="250" y="26"/>
                      </a:lnTo>
                      <a:lnTo>
                        <a:pt x="248" y="26"/>
                      </a:lnTo>
                      <a:lnTo>
                        <a:pt x="248" y="30"/>
                      </a:lnTo>
                      <a:lnTo>
                        <a:pt x="246" y="30"/>
                      </a:lnTo>
                      <a:lnTo>
                        <a:pt x="246" y="34"/>
                      </a:lnTo>
                      <a:lnTo>
                        <a:pt x="244" y="34"/>
                      </a:lnTo>
                      <a:lnTo>
                        <a:pt x="244" y="38"/>
                      </a:lnTo>
                      <a:lnTo>
                        <a:pt x="242" y="38"/>
                      </a:lnTo>
                      <a:lnTo>
                        <a:pt x="242" y="42"/>
                      </a:lnTo>
                      <a:lnTo>
                        <a:pt x="240" y="42"/>
                      </a:lnTo>
                      <a:lnTo>
                        <a:pt x="240" y="48"/>
                      </a:lnTo>
                      <a:lnTo>
                        <a:pt x="238" y="48"/>
                      </a:lnTo>
                      <a:lnTo>
                        <a:pt x="238" y="51"/>
                      </a:lnTo>
                      <a:lnTo>
                        <a:pt x="236" y="51"/>
                      </a:lnTo>
                      <a:lnTo>
                        <a:pt x="236" y="55"/>
                      </a:lnTo>
                      <a:lnTo>
                        <a:pt x="234" y="55"/>
                      </a:lnTo>
                      <a:lnTo>
                        <a:pt x="234" y="59"/>
                      </a:lnTo>
                      <a:lnTo>
                        <a:pt x="232" y="59"/>
                      </a:lnTo>
                      <a:lnTo>
                        <a:pt x="232" y="63"/>
                      </a:lnTo>
                      <a:lnTo>
                        <a:pt x="230" y="63"/>
                      </a:lnTo>
                      <a:lnTo>
                        <a:pt x="230" y="69"/>
                      </a:lnTo>
                      <a:lnTo>
                        <a:pt x="228" y="69"/>
                      </a:lnTo>
                      <a:lnTo>
                        <a:pt x="228" y="73"/>
                      </a:lnTo>
                      <a:lnTo>
                        <a:pt x="226" y="73"/>
                      </a:lnTo>
                      <a:lnTo>
                        <a:pt x="226" y="76"/>
                      </a:lnTo>
                      <a:lnTo>
                        <a:pt x="225" y="76"/>
                      </a:lnTo>
                      <a:lnTo>
                        <a:pt x="225" y="80"/>
                      </a:lnTo>
                      <a:lnTo>
                        <a:pt x="223" y="80"/>
                      </a:lnTo>
                      <a:lnTo>
                        <a:pt x="223" y="84"/>
                      </a:lnTo>
                      <a:lnTo>
                        <a:pt x="221" y="84"/>
                      </a:lnTo>
                      <a:lnTo>
                        <a:pt x="221" y="90"/>
                      </a:lnTo>
                      <a:lnTo>
                        <a:pt x="219" y="90"/>
                      </a:lnTo>
                      <a:lnTo>
                        <a:pt x="219" y="94"/>
                      </a:lnTo>
                      <a:lnTo>
                        <a:pt x="217" y="94"/>
                      </a:lnTo>
                      <a:lnTo>
                        <a:pt x="217" y="98"/>
                      </a:lnTo>
                      <a:lnTo>
                        <a:pt x="215" y="98"/>
                      </a:lnTo>
                      <a:lnTo>
                        <a:pt x="215" y="100"/>
                      </a:lnTo>
                      <a:lnTo>
                        <a:pt x="213" y="100"/>
                      </a:lnTo>
                      <a:lnTo>
                        <a:pt x="213" y="104"/>
                      </a:lnTo>
                      <a:lnTo>
                        <a:pt x="211" y="104"/>
                      </a:lnTo>
                      <a:lnTo>
                        <a:pt x="211" y="110"/>
                      </a:lnTo>
                      <a:lnTo>
                        <a:pt x="209" y="110"/>
                      </a:lnTo>
                      <a:lnTo>
                        <a:pt x="209" y="114"/>
                      </a:lnTo>
                      <a:lnTo>
                        <a:pt x="207" y="114"/>
                      </a:lnTo>
                      <a:lnTo>
                        <a:pt x="207" y="118"/>
                      </a:lnTo>
                      <a:lnTo>
                        <a:pt x="205" y="118"/>
                      </a:lnTo>
                      <a:lnTo>
                        <a:pt x="205" y="121"/>
                      </a:lnTo>
                      <a:lnTo>
                        <a:pt x="203" y="121"/>
                      </a:lnTo>
                      <a:lnTo>
                        <a:pt x="203" y="125"/>
                      </a:lnTo>
                      <a:lnTo>
                        <a:pt x="202" y="125"/>
                      </a:lnTo>
                      <a:lnTo>
                        <a:pt x="202" y="129"/>
                      </a:lnTo>
                      <a:lnTo>
                        <a:pt x="200" y="129"/>
                      </a:lnTo>
                      <a:lnTo>
                        <a:pt x="200" y="135"/>
                      </a:lnTo>
                      <a:lnTo>
                        <a:pt x="198" y="135"/>
                      </a:lnTo>
                      <a:lnTo>
                        <a:pt x="198" y="139"/>
                      </a:lnTo>
                      <a:lnTo>
                        <a:pt x="196" y="139"/>
                      </a:lnTo>
                      <a:lnTo>
                        <a:pt x="196" y="143"/>
                      </a:lnTo>
                      <a:lnTo>
                        <a:pt x="194" y="143"/>
                      </a:lnTo>
                      <a:lnTo>
                        <a:pt x="194" y="146"/>
                      </a:lnTo>
                      <a:lnTo>
                        <a:pt x="192" y="146"/>
                      </a:lnTo>
                      <a:lnTo>
                        <a:pt x="192" y="150"/>
                      </a:lnTo>
                      <a:lnTo>
                        <a:pt x="191" y="150"/>
                      </a:lnTo>
                      <a:lnTo>
                        <a:pt x="191" y="156"/>
                      </a:lnTo>
                      <a:lnTo>
                        <a:pt x="189" y="156"/>
                      </a:lnTo>
                      <a:lnTo>
                        <a:pt x="189" y="160"/>
                      </a:lnTo>
                      <a:lnTo>
                        <a:pt x="187" y="160"/>
                      </a:lnTo>
                      <a:lnTo>
                        <a:pt x="187" y="164"/>
                      </a:lnTo>
                      <a:lnTo>
                        <a:pt x="185" y="164"/>
                      </a:lnTo>
                      <a:lnTo>
                        <a:pt x="185" y="168"/>
                      </a:lnTo>
                      <a:lnTo>
                        <a:pt x="183" y="168"/>
                      </a:lnTo>
                      <a:lnTo>
                        <a:pt x="183" y="171"/>
                      </a:lnTo>
                      <a:lnTo>
                        <a:pt x="181" y="171"/>
                      </a:lnTo>
                      <a:lnTo>
                        <a:pt x="181" y="177"/>
                      </a:lnTo>
                      <a:lnTo>
                        <a:pt x="179" y="177"/>
                      </a:lnTo>
                      <a:lnTo>
                        <a:pt x="179" y="181"/>
                      </a:lnTo>
                      <a:lnTo>
                        <a:pt x="178" y="181"/>
                      </a:lnTo>
                      <a:lnTo>
                        <a:pt x="178" y="185"/>
                      </a:lnTo>
                      <a:lnTo>
                        <a:pt x="176" y="185"/>
                      </a:lnTo>
                      <a:lnTo>
                        <a:pt x="176" y="189"/>
                      </a:lnTo>
                      <a:lnTo>
                        <a:pt x="174" y="189"/>
                      </a:lnTo>
                      <a:lnTo>
                        <a:pt x="174" y="193"/>
                      </a:lnTo>
                      <a:lnTo>
                        <a:pt x="172" y="193"/>
                      </a:lnTo>
                      <a:lnTo>
                        <a:pt x="172" y="198"/>
                      </a:lnTo>
                      <a:lnTo>
                        <a:pt x="170" y="198"/>
                      </a:lnTo>
                      <a:lnTo>
                        <a:pt x="170" y="202"/>
                      </a:lnTo>
                      <a:lnTo>
                        <a:pt x="168" y="202"/>
                      </a:lnTo>
                      <a:lnTo>
                        <a:pt x="168" y="206"/>
                      </a:lnTo>
                      <a:lnTo>
                        <a:pt x="166" y="206"/>
                      </a:lnTo>
                      <a:lnTo>
                        <a:pt x="166" y="210"/>
                      </a:lnTo>
                      <a:lnTo>
                        <a:pt x="164" y="210"/>
                      </a:lnTo>
                      <a:lnTo>
                        <a:pt x="164" y="214"/>
                      </a:lnTo>
                      <a:lnTo>
                        <a:pt x="162" y="214"/>
                      </a:lnTo>
                      <a:lnTo>
                        <a:pt x="162" y="217"/>
                      </a:lnTo>
                      <a:lnTo>
                        <a:pt x="160" y="217"/>
                      </a:lnTo>
                      <a:lnTo>
                        <a:pt x="160" y="223"/>
                      </a:lnTo>
                      <a:lnTo>
                        <a:pt x="158" y="223"/>
                      </a:lnTo>
                      <a:lnTo>
                        <a:pt x="158" y="227"/>
                      </a:lnTo>
                      <a:lnTo>
                        <a:pt x="156" y="227"/>
                      </a:lnTo>
                      <a:lnTo>
                        <a:pt x="156" y="231"/>
                      </a:lnTo>
                      <a:lnTo>
                        <a:pt x="155" y="231"/>
                      </a:lnTo>
                      <a:lnTo>
                        <a:pt x="155" y="235"/>
                      </a:lnTo>
                      <a:lnTo>
                        <a:pt x="153" y="235"/>
                      </a:lnTo>
                      <a:lnTo>
                        <a:pt x="153" y="239"/>
                      </a:lnTo>
                      <a:lnTo>
                        <a:pt x="151" y="239"/>
                      </a:lnTo>
                      <a:lnTo>
                        <a:pt x="151" y="244"/>
                      </a:lnTo>
                      <a:lnTo>
                        <a:pt x="149" y="244"/>
                      </a:lnTo>
                      <a:lnTo>
                        <a:pt x="149" y="248"/>
                      </a:lnTo>
                      <a:lnTo>
                        <a:pt x="147" y="248"/>
                      </a:lnTo>
                      <a:lnTo>
                        <a:pt x="147" y="252"/>
                      </a:lnTo>
                      <a:lnTo>
                        <a:pt x="145" y="252"/>
                      </a:lnTo>
                      <a:lnTo>
                        <a:pt x="145" y="256"/>
                      </a:lnTo>
                      <a:lnTo>
                        <a:pt x="143" y="256"/>
                      </a:lnTo>
                      <a:lnTo>
                        <a:pt x="143" y="260"/>
                      </a:lnTo>
                      <a:lnTo>
                        <a:pt x="141" y="260"/>
                      </a:lnTo>
                      <a:lnTo>
                        <a:pt x="141" y="265"/>
                      </a:lnTo>
                      <a:lnTo>
                        <a:pt x="139" y="265"/>
                      </a:lnTo>
                      <a:lnTo>
                        <a:pt x="139" y="269"/>
                      </a:lnTo>
                      <a:lnTo>
                        <a:pt x="137" y="269"/>
                      </a:lnTo>
                      <a:lnTo>
                        <a:pt x="137" y="273"/>
                      </a:lnTo>
                      <a:lnTo>
                        <a:pt x="135" y="273"/>
                      </a:lnTo>
                      <a:lnTo>
                        <a:pt x="135" y="277"/>
                      </a:lnTo>
                      <a:lnTo>
                        <a:pt x="133" y="277"/>
                      </a:lnTo>
                      <a:lnTo>
                        <a:pt x="133" y="281"/>
                      </a:lnTo>
                      <a:lnTo>
                        <a:pt x="131" y="281"/>
                      </a:lnTo>
                      <a:lnTo>
                        <a:pt x="131" y="285"/>
                      </a:lnTo>
                      <a:lnTo>
                        <a:pt x="130" y="285"/>
                      </a:lnTo>
                      <a:lnTo>
                        <a:pt x="130" y="290"/>
                      </a:lnTo>
                      <a:lnTo>
                        <a:pt x="128" y="290"/>
                      </a:lnTo>
                      <a:lnTo>
                        <a:pt x="128" y="294"/>
                      </a:lnTo>
                      <a:lnTo>
                        <a:pt x="126" y="294"/>
                      </a:lnTo>
                      <a:lnTo>
                        <a:pt x="126" y="297"/>
                      </a:lnTo>
                      <a:lnTo>
                        <a:pt x="124" y="297"/>
                      </a:lnTo>
                      <a:lnTo>
                        <a:pt x="124" y="301"/>
                      </a:lnTo>
                      <a:lnTo>
                        <a:pt x="122" y="301"/>
                      </a:lnTo>
                      <a:lnTo>
                        <a:pt x="122" y="305"/>
                      </a:lnTo>
                      <a:lnTo>
                        <a:pt x="120" y="305"/>
                      </a:lnTo>
                      <a:lnTo>
                        <a:pt x="120" y="311"/>
                      </a:lnTo>
                      <a:lnTo>
                        <a:pt x="118" y="311"/>
                      </a:lnTo>
                      <a:lnTo>
                        <a:pt x="118" y="314"/>
                      </a:lnTo>
                      <a:lnTo>
                        <a:pt x="116" y="314"/>
                      </a:lnTo>
                      <a:lnTo>
                        <a:pt x="116" y="318"/>
                      </a:lnTo>
                      <a:lnTo>
                        <a:pt x="114" y="318"/>
                      </a:lnTo>
                      <a:lnTo>
                        <a:pt x="114" y="322"/>
                      </a:lnTo>
                      <a:lnTo>
                        <a:pt x="112" y="322"/>
                      </a:lnTo>
                      <a:lnTo>
                        <a:pt x="112" y="326"/>
                      </a:lnTo>
                      <a:lnTo>
                        <a:pt x="110" y="326"/>
                      </a:lnTo>
                      <a:lnTo>
                        <a:pt x="110" y="332"/>
                      </a:lnTo>
                      <a:lnTo>
                        <a:pt x="108" y="332"/>
                      </a:lnTo>
                      <a:lnTo>
                        <a:pt x="108" y="336"/>
                      </a:lnTo>
                      <a:lnTo>
                        <a:pt x="107" y="336"/>
                      </a:lnTo>
                      <a:lnTo>
                        <a:pt x="107" y="339"/>
                      </a:lnTo>
                      <a:lnTo>
                        <a:pt x="105" y="339"/>
                      </a:lnTo>
                      <a:lnTo>
                        <a:pt x="105" y="343"/>
                      </a:lnTo>
                      <a:lnTo>
                        <a:pt x="103" y="343"/>
                      </a:lnTo>
                      <a:lnTo>
                        <a:pt x="103" y="347"/>
                      </a:lnTo>
                      <a:lnTo>
                        <a:pt x="101" y="347"/>
                      </a:lnTo>
                      <a:lnTo>
                        <a:pt x="101" y="353"/>
                      </a:lnTo>
                      <a:lnTo>
                        <a:pt x="99" y="353"/>
                      </a:lnTo>
                      <a:lnTo>
                        <a:pt x="99" y="357"/>
                      </a:lnTo>
                      <a:lnTo>
                        <a:pt x="97" y="357"/>
                      </a:lnTo>
                      <a:lnTo>
                        <a:pt x="97" y="360"/>
                      </a:lnTo>
                      <a:lnTo>
                        <a:pt x="95" y="360"/>
                      </a:lnTo>
                      <a:lnTo>
                        <a:pt x="95" y="364"/>
                      </a:lnTo>
                      <a:lnTo>
                        <a:pt x="93" y="364"/>
                      </a:lnTo>
                      <a:lnTo>
                        <a:pt x="93" y="368"/>
                      </a:lnTo>
                      <a:lnTo>
                        <a:pt x="91" y="368"/>
                      </a:lnTo>
                      <a:lnTo>
                        <a:pt x="91" y="372"/>
                      </a:lnTo>
                      <a:lnTo>
                        <a:pt x="89" y="372"/>
                      </a:lnTo>
                      <a:lnTo>
                        <a:pt x="89" y="378"/>
                      </a:lnTo>
                      <a:lnTo>
                        <a:pt x="87" y="378"/>
                      </a:lnTo>
                      <a:lnTo>
                        <a:pt x="87" y="382"/>
                      </a:lnTo>
                      <a:lnTo>
                        <a:pt x="85" y="382"/>
                      </a:lnTo>
                      <a:lnTo>
                        <a:pt x="85" y="385"/>
                      </a:lnTo>
                      <a:lnTo>
                        <a:pt x="83" y="385"/>
                      </a:lnTo>
                      <a:lnTo>
                        <a:pt x="83" y="389"/>
                      </a:lnTo>
                      <a:lnTo>
                        <a:pt x="82" y="389"/>
                      </a:lnTo>
                      <a:lnTo>
                        <a:pt x="82" y="393"/>
                      </a:lnTo>
                      <a:lnTo>
                        <a:pt x="80" y="393"/>
                      </a:lnTo>
                      <a:lnTo>
                        <a:pt x="80" y="399"/>
                      </a:lnTo>
                      <a:lnTo>
                        <a:pt x="78" y="399"/>
                      </a:lnTo>
                      <a:lnTo>
                        <a:pt x="78" y="403"/>
                      </a:lnTo>
                      <a:lnTo>
                        <a:pt x="76" y="403"/>
                      </a:lnTo>
                      <a:lnTo>
                        <a:pt x="76" y="407"/>
                      </a:lnTo>
                      <a:lnTo>
                        <a:pt x="74" y="407"/>
                      </a:lnTo>
                      <a:lnTo>
                        <a:pt x="74" y="410"/>
                      </a:lnTo>
                      <a:lnTo>
                        <a:pt x="72" y="410"/>
                      </a:lnTo>
                      <a:lnTo>
                        <a:pt x="72" y="414"/>
                      </a:lnTo>
                      <a:lnTo>
                        <a:pt x="70" y="414"/>
                      </a:lnTo>
                      <a:lnTo>
                        <a:pt x="70" y="420"/>
                      </a:lnTo>
                      <a:lnTo>
                        <a:pt x="68" y="420"/>
                      </a:lnTo>
                      <a:lnTo>
                        <a:pt x="68" y="424"/>
                      </a:lnTo>
                      <a:lnTo>
                        <a:pt x="66" y="424"/>
                      </a:lnTo>
                      <a:lnTo>
                        <a:pt x="66" y="428"/>
                      </a:lnTo>
                      <a:lnTo>
                        <a:pt x="64" y="428"/>
                      </a:lnTo>
                      <a:lnTo>
                        <a:pt x="64" y="432"/>
                      </a:lnTo>
                      <a:lnTo>
                        <a:pt x="63" y="432"/>
                      </a:lnTo>
                      <a:lnTo>
                        <a:pt x="63" y="435"/>
                      </a:lnTo>
                      <a:lnTo>
                        <a:pt x="61" y="435"/>
                      </a:lnTo>
                      <a:lnTo>
                        <a:pt x="61" y="441"/>
                      </a:lnTo>
                      <a:lnTo>
                        <a:pt x="60" y="441"/>
                      </a:lnTo>
                      <a:lnTo>
                        <a:pt x="60" y="445"/>
                      </a:lnTo>
                      <a:lnTo>
                        <a:pt x="58" y="445"/>
                      </a:lnTo>
                      <a:lnTo>
                        <a:pt x="58" y="449"/>
                      </a:lnTo>
                      <a:lnTo>
                        <a:pt x="56" y="449"/>
                      </a:lnTo>
                      <a:lnTo>
                        <a:pt x="56" y="453"/>
                      </a:lnTo>
                      <a:lnTo>
                        <a:pt x="54" y="453"/>
                      </a:lnTo>
                      <a:lnTo>
                        <a:pt x="54" y="456"/>
                      </a:lnTo>
                      <a:lnTo>
                        <a:pt x="52" y="456"/>
                      </a:lnTo>
                      <a:lnTo>
                        <a:pt x="52" y="460"/>
                      </a:lnTo>
                      <a:lnTo>
                        <a:pt x="50" y="460"/>
                      </a:lnTo>
                      <a:lnTo>
                        <a:pt x="50" y="466"/>
                      </a:lnTo>
                      <a:lnTo>
                        <a:pt x="48" y="466"/>
                      </a:lnTo>
                      <a:lnTo>
                        <a:pt x="48" y="470"/>
                      </a:lnTo>
                      <a:lnTo>
                        <a:pt x="46" y="470"/>
                      </a:lnTo>
                      <a:lnTo>
                        <a:pt x="46" y="474"/>
                      </a:lnTo>
                      <a:lnTo>
                        <a:pt x="44" y="474"/>
                      </a:lnTo>
                      <a:lnTo>
                        <a:pt x="44" y="478"/>
                      </a:lnTo>
                      <a:lnTo>
                        <a:pt x="42" y="478"/>
                      </a:lnTo>
                      <a:lnTo>
                        <a:pt x="42" y="481"/>
                      </a:lnTo>
                      <a:lnTo>
                        <a:pt x="40" y="481"/>
                      </a:lnTo>
                      <a:lnTo>
                        <a:pt x="40" y="487"/>
                      </a:lnTo>
                      <a:lnTo>
                        <a:pt x="38" y="487"/>
                      </a:lnTo>
                      <a:lnTo>
                        <a:pt x="38" y="490"/>
                      </a:lnTo>
                      <a:lnTo>
                        <a:pt x="36" y="490"/>
                      </a:lnTo>
                      <a:lnTo>
                        <a:pt x="36" y="494"/>
                      </a:lnTo>
                      <a:lnTo>
                        <a:pt x="35" y="494"/>
                      </a:lnTo>
                      <a:lnTo>
                        <a:pt x="35" y="498"/>
                      </a:lnTo>
                      <a:lnTo>
                        <a:pt x="33" y="498"/>
                      </a:lnTo>
                      <a:lnTo>
                        <a:pt x="33" y="502"/>
                      </a:lnTo>
                      <a:lnTo>
                        <a:pt x="31" y="502"/>
                      </a:lnTo>
                      <a:lnTo>
                        <a:pt x="31" y="507"/>
                      </a:lnTo>
                      <a:lnTo>
                        <a:pt x="29" y="507"/>
                      </a:lnTo>
                      <a:lnTo>
                        <a:pt x="29" y="511"/>
                      </a:lnTo>
                      <a:lnTo>
                        <a:pt x="27" y="511"/>
                      </a:lnTo>
                      <a:lnTo>
                        <a:pt x="27" y="515"/>
                      </a:lnTo>
                      <a:lnTo>
                        <a:pt x="25" y="515"/>
                      </a:lnTo>
                      <a:lnTo>
                        <a:pt x="25" y="519"/>
                      </a:lnTo>
                      <a:lnTo>
                        <a:pt x="23" y="519"/>
                      </a:lnTo>
                      <a:lnTo>
                        <a:pt x="23" y="523"/>
                      </a:lnTo>
                      <a:lnTo>
                        <a:pt x="21" y="523"/>
                      </a:lnTo>
                      <a:lnTo>
                        <a:pt x="21" y="528"/>
                      </a:lnTo>
                      <a:lnTo>
                        <a:pt x="19" y="528"/>
                      </a:lnTo>
                      <a:lnTo>
                        <a:pt x="19" y="532"/>
                      </a:lnTo>
                      <a:lnTo>
                        <a:pt x="17" y="532"/>
                      </a:lnTo>
                      <a:lnTo>
                        <a:pt x="17" y="536"/>
                      </a:lnTo>
                      <a:lnTo>
                        <a:pt x="15" y="536"/>
                      </a:lnTo>
                      <a:lnTo>
                        <a:pt x="15" y="540"/>
                      </a:lnTo>
                      <a:lnTo>
                        <a:pt x="13" y="540"/>
                      </a:lnTo>
                      <a:lnTo>
                        <a:pt x="13" y="544"/>
                      </a:lnTo>
                      <a:lnTo>
                        <a:pt x="12" y="544"/>
                      </a:lnTo>
                      <a:lnTo>
                        <a:pt x="12" y="548"/>
                      </a:lnTo>
                      <a:lnTo>
                        <a:pt x="10" y="548"/>
                      </a:lnTo>
                      <a:lnTo>
                        <a:pt x="10" y="553"/>
                      </a:lnTo>
                      <a:lnTo>
                        <a:pt x="8" y="553"/>
                      </a:lnTo>
                      <a:lnTo>
                        <a:pt x="8" y="557"/>
                      </a:lnTo>
                      <a:lnTo>
                        <a:pt x="6" y="557"/>
                      </a:lnTo>
                      <a:lnTo>
                        <a:pt x="6" y="561"/>
                      </a:lnTo>
                      <a:lnTo>
                        <a:pt x="4" y="561"/>
                      </a:lnTo>
                      <a:lnTo>
                        <a:pt x="4" y="565"/>
                      </a:lnTo>
                      <a:lnTo>
                        <a:pt x="2" y="565"/>
                      </a:lnTo>
                      <a:lnTo>
                        <a:pt x="2" y="569"/>
                      </a:lnTo>
                      <a:lnTo>
                        <a:pt x="0" y="569"/>
                      </a:lnTo>
                      <a:lnTo>
                        <a:pt x="0" y="575"/>
                      </a:lnTo>
                      <a:lnTo>
                        <a:pt x="2" y="575"/>
                      </a:lnTo>
                      <a:lnTo>
                        <a:pt x="2" y="578"/>
                      </a:lnTo>
                      <a:lnTo>
                        <a:pt x="4" y="578"/>
                      </a:lnTo>
                      <a:lnTo>
                        <a:pt x="4" y="582"/>
                      </a:lnTo>
                      <a:lnTo>
                        <a:pt x="6" y="582"/>
                      </a:lnTo>
                      <a:lnTo>
                        <a:pt x="6" y="586"/>
                      </a:lnTo>
                      <a:lnTo>
                        <a:pt x="8" y="586"/>
                      </a:lnTo>
                      <a:lnTo>
                        <a:pt x="8" y="590"/>
                      </a:lnTo>
                      <a:lnTo>
                        <a:pt x="10" y="590"/>
                      </a:lnTo>
                      <a:lnTo>
                        <a:pt x="10" y="594"/>
                      </a:lnTo>
                      <a:lnTo>
                        <a:pt x="12" y="594"/>
                      </a:lnTo>
                      <a:lnTo>
                        <a:pt x="12" y="598"/>
                      </a:lnTo>
                      <a:lnTo>
                        <a:pt x="13" y="598"/>
                      </a:lnTo>
                      <a:lnTo>
                        <a:pt x="13" y="601"/>
                      </a:lnTo>
                      <a:lnTo>
                        <a:pt x="15" y="601"/>
                      </a:lnTo>
                      <a:lnTo>
                        <a:pt x="15" y="605"/>
                      </a:lnTo>
                      <a:lnTo>
                        <a:pt x="17" y="605"/>
                      </a:lnTo>
                      <a:lnTo>
                        <a:pt x="17" y="609"/>
                      </a:lnTo>
                      <a:lnTo>
                        <a:pt x="19" y="609"/>
                      </a:lnTo>
                      <a:lnTo>
                        <a:pt x="21" y="613"/>
                      </a:lnTo>
                      <a:lnTo>
                        <a:pt x="23" y="613"/>
                      </a:lnTo>
                      <a:lnTo>
                        <a:pt x="25" y="617"/>
                      </a:lnTo>
                      <a:lnTo>
                        <a:pt x="27" y="617"/>
                      </a:lnTo>
                      <a:lnTo>
                        <a:pt x="29" y="621"/>
                      </a:lnTo>
                      <a:lnTo>
                        <a:pt x="31" y="621"/>
                      </a:lnTo>
                      <a:lnTo>
                        <a:pt x="31" y="624"/>
                      </a:lnTo>
                      <a:lnTo>
                        <a:pt x="33" y="624"/>
                      </a:lnTo>
                      <a:lnTo>
                        <a:pt x="35" y="628"/>
                      </a:lnTo>
                      <a:lnTo>
                        <a:pt x="36" y="628"/>
                      </a:lnTo>
                      <a:lnTo>
                        <a:pt x="38" y="632"/>
                      </a:lnTo>
                      <a:lnTo>
                        <a:pt x="40" y="632"/>
                      </a:lnTo>
                      <a:lnTo>
                        <a:pt x="42" y="636"/>
                      </a:lnTo>
                      <a:lnTo>
                        <a:pt x="44" y="636"/>
                      </a:lnTo>
                      <a:lnTo>
                        <a:pt x="44" y="698"/>
                      </a:lnTo>
                      <a:lnTo>
                        <a:pt x="46" y="698"/>
                      </a:lnTo>
                      <a:lnTo>
                        <a:pt x="46" y="700"/>
                      </a:lnTo>
                      <a:lnTo>
                        <a:pt x="50" y="700"/>
                      </a:lnTo>
                      <a:lnTo>
                        <a:pt x="52" y="704"/>
                      </a:lnTo>
                      <a:lnTo>
                        <a:pt x="54" y="704"/>
                      </a:lnTo>
                      <a:lnTo>
                        <a:pt x="56" y="708"/>
                      </a:lnTo>
                      <a:lnTo>
                        <a:pt x="60" y="708"/>
                      </a:lnTo>
                      <a:lnTo>
                        <a:pt x="61" y="712"/>
                      </a:lnTo>
                      <a:lnTo>
                        <a:pt x="61" y="716"/>
                      </a:lnTo>
                      <a:lnTo>
                        <a:pt x="63" y="716"/>
                      </a:lnTo>
                      <a:lnTo>
                        <a:pt x="63" y="725"/>
                      </a:lnTo>
                      <a:lnTo>
                        <a:pt x="64" y="725"/>
                      </a:lnTo>
                      <a:lnTo>
                        <a:pt x="64" y="737"/>
                      </a:lnTo>
                      <a:lnTo>
                        <a:pt x="66" y="737"/>
                      </a:lnTo>
                      <a:lnTo>
                        <a:pt x="66" y="746"/>
                      </a:lnTo>
                      <a:lnTo>
                        <a:pt x="68" y="746"/>
                      </a:lnTo>
                      <a:lnTo>
                        <a:pt x="68" y="752"/>
                      </a:lnTo>
                      <a:lnTo>
                        <a:pt x="70" y="752"/>
                      </a:lnTo>
                      <a:lnTo>
                        <a:pt x="72" y="756"/>
                      </a:lnTo>
                      <a:lnTo>
                        <a:pt x="74" y="760"/>
                      </a:lnTo>
                      <a:lnTo>
                        <a:pt x="76" y="760"/>
                      </a:lnTo>
                      <a:lnTo>
                        <a:pt x="78" y="764"/>
                      </a:lnTo>
                      <a:lnTo>
                        <a:pt x="80" y="767"/>
                      </a:lnTo>
                      <a:lnTo>
                        <a:pt x="82" y="767"/>
                      </a:lnTo>
                      <a:lnTo>
                        <a:pt x="83" y="771"/>
                      </a:lnTo>
                      <a:lnTo>
                        <a:pt x="85" y="775"/>
                      </a:lnTo>
                      <a:lnTo>
                        <a:pt x="87" y="775"/>
                      </a:lnTo>
                      <a:lnTo>
                        <a:pt x="89" y="779"/>
                      </a:lnTo>
                      <a:lnTo>
                        <a:pt x="91" y="783"/>
                      </a:lnTo>
                      <a:lnTo>
                        <a:pt x="93" y="783"/>
                      </a:lnTo>
                      <a:lnTo>
                        <a:pt x="95" y="787"/>
                      </a:lnTo>
                      <a:lnTo>
                        <a:pt x="99" y="787"/>
                      </a:lnTo>
                      <a:lnTo>
                        <a:pt x="101" y="790"/>
                      </a:lnTo>
                      <a:lnTo>
                        <a:pt x="105" y="790"/>
                      </a:lnTo>
                      <a:lnTo>
                        <a:pt x="107" y="794"/>
                      </a:lnTo>
                      <a:lnTo>
                        <a:pt x="110" y="794"/>
                      </a:lnTo>
                      <a:lnTo>
                        <a:pt x="112" y="798"/>
                      </a:lnTo>
                      <a:lnTo>
                        <a:pt x="116" y="798"/>
                      </a:lnTo>
                      <a:lnTo>
                        <a:pt x="118" y="802"/>
                      </a:lnTo>
                      <a:lnTo>
                        <a:pt x="122" y="802"/>
                      </a:lnTo>
                      <a:lnTo>
                        <a:pt x="124" y="806"/>
                      </a:lnTo>
                      <a:lnTo>
                        <a:pt x="128" y="806"/>
                      </a:lnTo>
                      <a:lnTo>
                        <a:pt x="130" y="810"/>
                      </a:lnTo>
                      <a:lnTo>
                        <a:pt x="133" y="810"/>
                      </a:lnTo>
                      <a:lnTo>
                        <a:pt x="133" y="814"/>
                      </a:lnTo>
                      <a:lnTo>
                        <a:pt x="135" y="814"/>
                      </a:lnTo>
                      <a:lnTo>
                        <a:pt x="135" y="817"/>
                      </a:lnTo>
                      <a:lnTo>
                        <a:pt x="137" y="817"/>
                      </a:lnTo>
                      <a:lnTo>
                        <a:pt x="137" y="823"/>
                      </a:lnTo>
                      <a:lnTo>
                        <a:pt x="139" y="823"/>
                      </a:lnTo>
                      <a:lnTo>
                        <a:pt x="139" y="827"/>
                      </a:lnTo>
                      <a:lnTo>
                        <a:pt x="141" y="827"/>
                      </a:lnTo>
                      <a:lnTo>
                        <a:pt x="141" y="833"/>
                      </a:lnTo>
                      <a:lnTo>
                        <a:pt x="143" y="833"/>
                      </a:lnTo>
                      <a:lnTo>
                        <a:pt x="143" y="838"/>
                      </a:lnTo>
                      <a:lnTo>
                        <a:pt x="145" y="838"/>
                      </a:lnTo>
                      <a:lnTo>
                        <a:pt x="145" y="842"/>
                      </a:lnTo>
                      <a:lnTo>
                        <a:pt x="147" y="842"/>
                      </a:lnTo>
                      <a:lnTo>
                        <a:pt x="147" y="848"/>
                      </a:lnTo>
                      <a:lnTo>
                        <a:pt x="149" y="848"/>
                      </a:lnTo>
                      <a:lnTo>
                        <a:pt x="149" y="852"/>
                      </a:lnTo>
                      <a:lnTo>
                        <a:pt x="151" y="852"/>
                      </a:lnTo>
                      <a:lnTo>
                        <a:pt x="151" y="856"/>
                      </a:lnTo>
                      <a:lnTo>
                        <a:pt x="153" y="856"/>
                      </a:lnTo>
                      <a:lnTo>
                        <a:pt x="155" y="860"/>
                      </a:lnTo>
                      <a:lnTo>
                        <a:pt x="156" y="860"/>
                      </a:lnTo>
                      <a:lnTo>
                        <a:pt x="156" y="862"/>
                      </a:lnTo>
                      <a:lnTo>
                        <a:pt x="160" y="862"/>
                      </a:lnTo>
                      <a:lnTo>
                        <a:pt x="162" y="865"/>
                      </a:lnTo>
                      <a:lnTo>
                        <a:pt x="164" y="865"/>
                      </a:lnTo>
                      <a:lnTo>
                        <a:pt x="166" y="869"/>
                      </a:lnTo>
                      <a:lnTo>
                        <a:pt x="168" y="869"/>
                      </a:lnTo>
                      <a:lnTo>
                        <a:pt x="170" y="873"/>
                      </a:lnTo>
                      <a:lnTo>
                        <a:pt x="174" y="873"/>
                      </a:lnTo>
                      <a:lnTo>
                        <a:pt x="176" y="877"/>
                      </a:lnTo>
                      <a:lnTo>
                        <a:pt x="178" y="877"/>
                      </a:lnTo>
                      <a:lnTo>
                        <a:pt x="179" y="881"/>
                      </a:lnTo>
                      <a:lnTo>
                        <a:pt x="181" y="881"/>
                      </a:lnTo>
                      <a:lnTo>
                        <a:pt x="183" y="884"/>
                      </a:lnTo>
                      <a:lnTo>
                        <a:pt x="187" y="884"/>
                      </a:lnTo>
                      <a:lnTo>
                        <a:pt x="189" y="887"/>
                      </a:lnTo>
                      <a:lnTo>
                        <a:pt x="191" y="887"/>
                      </a:lnTo>
                      <a:lnTo>
                        <a:pt x="192" y="891"/>
                      </a:lnTo>
                      <a:lnTo>
                        <a:pt x="192" y="922"/>
                      </a:lnTo>
                      <a:lnTo>
                        <a:pt x="194" y="922"/>
                      </a:lnTo>
                      <a:lnTo>
                        <a:pt x="194" y="957"/>
                      </a:lnTo>
                      <a:lnTo>
                        <a:pt x="196" y="957"/>
                      </a:lnTo>
                      <a:lnTo>
                        <a:pt x="196" y="960"/>
                      </a:lnTo>
                      <a:lnTo>
                        <a:pt x="198" y="960"/>
                      </a:lnTo>
                      <a:lnTo>
                        <a:pt x="198" y="964"/>
                      </a:lnTo>
                      <a:lnTo>
                        <a:pt x="200" y="964"/>
                      </a:lnTo>
                      <a:lnTo>
                        <a:pt x="200" y="970"/>
                      </a:lnTo>
                      <a:lnTo>
                        <a:pt x="202" y="970"/>
                      </a:lnTo>
                      <a:lnTo>
                        <a:pt x="202" y="974"/>
                      </a:lnTo>
                      <a:lnTo>
                        <a:pt x="203" y="974"/>
                      </a:lnTo>
                      <a:lnTo>
                        <a:pt x="203" y="978"/>
                      </a:lnTo>
                      <a:lnTo>
                        <a:pt x="205" y="978"/>
                      </a:lnTo>
                      <a:lnTo>
                        <a:pt x="205" y="983"/>
                      </a:lnTo>
                      <a:lnTo>
                        <a:pt x="207" y="983"/>
                      </a:lnTo>
                      <a:lnTo>
                        <a:pt x="207" y="987"/>
                      </a:lnTo>
                      <a:lnTo>
                        <a:pt x="209" y="987"/>
                      </a:lnTo>
                      <a:lnTo>
                        <a:pt x="209" y="993"/>
                      </a:lnTo>
                      <a:lnTo>
                        <a:pt x="211" y="993"/>
                      </a:lnTo>
                      <a:lnTo>
                        <a:pt x="211" y="997"/>
                      </a:lnTo>
                      <a:lnTo>
                        <a:pt x="213" y="997"/>
                      </a:lnTo>
                      <a:lnTo>
                        <a:pt x="213" y="1001"/>
                      </a:lnTo>
                      <a:lnTo>
                        <a:pt x="215" y="1001"/>
                      </a:lnTo>
                      <a:lnTo>
                        <a:pt x="215" y="1006"/>
                      </a:lnTo>
                      <a:lnTo>
                        <a:pt x="217" y="1006"/>
                      </a:lnTo>
                      <a:lnTo>
                        <a:pt x="217" y="1010"/>
                      </a:lnTo>
                      <a:lnTo>
                        <a:pt x="219" y="1010"/>
                      </a:lnTo>
                      <a:lnTo>
                        <a:pt x="219" y="1014"/>
                      </a:lnTo>
                      <a:lnTo>
                        <a:pt x="221" y="1014"/>
                      </a:lnTo>
                      <a:lnTo>
                        <a:pt x="221" y="1020"/>
                      </a:lnTo>
                      <a:lnTo>
                        <a:pt x="219" y="1020"/>
                      </a:lnTo>
                      <a:lnTo>
                        <a:pt x="219" y="1024"/>
                      </a:lnTo>
                      <a:lnTo>
                        <a:pt x="217" y="1024"/>
                      </a:lnTo>
                      <a:lnTo>
                        <a:pt x="217" y="1030"/>
                      </a:lnTo>
                      <a:lnTo>
                        <a:pt x="215" y="1030"/>
                      </a:lnTo>
                      <a:lnTo>
                        <a:pt x="215" y="1035"/>
                      </a:lnTo>
                      <a:lnTo>
                        <a:pt x="213" y="1035"/>
                      </a:lnTo>
                      <a:lnTo>
                        <a:pt x="213" y="1039"/>
                      </a:lnTo>
                      <a:lnTo>
                        <a:pt x="211" y="1039"/>
                      </a:lnTo>
                      <a:lnTo>
                        <a:pt x="211" y="1047"/>
                      </a:lnTo>
                      <a:lnTo>
                        <a:pt x="213" y="1047"/>
                      </a:lnTo>
                      <a:lnTo>
                        <a:pt x="213" y="1058"/>
                      </a:lnTo>
                      <a:lnTo>
                        <a:pt x="215" y="1058"/>
                      </a:lnTo>
                      <a:lnTo>
                        <a:pt x="215" y="1068"/>
                      </a:lnTo>
                      <a:lnTo>
                        <a:pt x="217" y="1068"/>
                      </a:lnTo>
                      <a:lnTo>
                        <a:pt x="217" y="1078"/>
                      </a:lnTo>
                      <a:lnTo>
                        <a:pt x="219" y="1078"/>
                      </a:lnTo>
                      <a:lnTo>
                        <a:pt x="219" y="1088"/>
                      </a:lnTo>
                      <a:lnTo>
                        <a:pt x="221" y="1088"/>
                      </a:lnTo>
                      <a:lnTo>
                        <a:pt x="221" y="1098"/>
                      </a:lnTo>
                      <a:lnTo>
                        <a:pt x="223" y="1098"/>
                      </a:lnTo>
                      <a:lnTo>
                        <a:pt x="223" y="1109"/>
                      </a:lnTo>
                      <a:lnTo>
                        <a:pt x="225" y="1109"/>
                      </a:lnTo>
                      <a:lnTo>
                        <a:pt x="225" y="1115"/>
                      </a:lnTo>
                      <a:lnTo>
                        <a:pt x="230" y="1115"/>
                      </a:lnTo>
                      <a:lnTo>
                        <a:pt x="230" y="1117"/>
                      </a:lnTo>
                      <a:lnTo>
                        <a:pt x="236" y="1117"/>
                      </a:lnTo>
                      <a:lnTo>
                        <a:pt x="236" y="1119"/>
                      </a:lnTo>
                      <a:lnTo>
                        <a:pt x="246" y="1119"/>
                      </a:lnTo>
                      <a:lnTo>
                        <a:pt x="246" y="1121"/>
                      </a:lnTo>
                      <a:lnTo>
                        <a:pt x="253" y="1121"/>
                      </a:lnTo>
                      <a:lnTo>
                        <a:pt x="253" y="1123"/>
                      </a:lnTo>
                      <a:lnTo>
                        <a:pt x="261" y="1123"/>
                      </a:lnTo>
                      <a:lnTo>
                        <a:pt x="261" y="1125"/>
                      </a:lnTo>
                      <a:lnTo>
                        <a:pt x="271" y="1125"/>
                      </a:lnTo>
                      <a:lnTo>
                        <a:pt x="271" y="1126"/>
                      </a:lnTo>
                      <a:lnTo>
                        <a:pt x="276" y="1126"/>
                      </a:lnTo>
                      <a:lnTo>
                        <a:pt x="276" y="1128"/>
                      </a:lnTo>
                      <a:lnTo>
                        <a:pt x="284" y="1128"/>
                      </a:lnTo>
                      <a:lnTo>
                        <a:pt x="284" y="1130"/>
                      </a:lnTo>
                      <a:lnTo>
                        <a:pt x="294" y="1130"/>
                      </a:lnTo>
                      <a:lnTo>
                        <a:pt x="294" y="1132"/>
                      </a:lnTo>
                      <a:lnTo>
                        <a:pt x="299" y="1132"/>
                      </a:lnTo>
                      <a:lnTo>
                        <a:pt x="299" y="1134"/>
                      </a:lnTo>
                      <a:lnTo>
                        <a:pt x="309" y="1134"/>
                      </a:lnTo>
                      <a:lnTo>
                        <a:pt x="309" y="1136"/>
                      </a:lnTo>
                      <a:lnTo>
                        <a:pt x="318" y="1136"/>
                      </a:lnTo>
                      <a:lnTo>
                        <a:pt x="318" y="1138"/>
                      </a:lnTo>
                      <a:lnTo>
                        <a:pt x="325" y="1138"/>
                      </a:lnTo>
                      <a:lnTo>
                        <a:pt x="325" y="1140"/>
                      </a:lnTo>
                      <a:lnTo>
                        <a:pt x="333" y="1140"/>
                      </a:lnTo>
                      <a:lnTo>
                        <a:pt x="333" y="1142"/>
                      </a:lnTo>
                      <a:lnTo>
                        <a:pt x="343" y="1142"/>
                      </a:lnTo>
                      <a:lnTo>
                        <a:pt x="343" y="1144"/>
                      </a:lnTo>
                      <a:lnTo>
                        <a:pt x="352" y="1144"/>
                      </a:lnTo>
                      <a:lnTo>
                        <a:pt x="352" y="1146"/>
                      </a:lnTo>
                      <a:lnTo>
                        <a:pt x="360" y="1146"/>
                      </a:lnTo>
                      <a:lnTo>
                        <a:pt x="360" y="1148"/>
                      </a:lnTo>
                      <a:lnTo>
                        <a:pt x="369" y="1148"/>
                      </a:lnTo>
                      <a:lnTo>
                        <a:pt x="369" y="1149"/>
                      </a:lnTo>
                      <a:lnTo>
                        <a:pt x="377" y="1149"/>
                      </a:lnTo>
                      <a:lnTo>
                        <a:pt x="377" y="1151"/>
                      </a:lnTo>
                      <a:lnTo>
                        <a:pt x="387" y="1151"/>
                      </a:lnTo>
                      <a:lnTo>
                        <a:pt x="387" y="1153"/>
                      </a:lnTo>
                      <a:lnTo>
                        <a:pt x="396" y="1153"/>
                      </a:lnTo>
                      <a:lnTo>
                        <a:pt x="396" y="1155"/>
                      </a:lnTo>
                      <a:lnTo>
                        <a:pt x="404" y="1155"/>
                      </a:lnTo>
                      <a:lnTo>
                        <a:pt x="404" y="1157"/>
                      </a:lnTo>
                      <a:lnTo>
                        <a:pt x="414" y="1157"/>
                      </a:lnTo>
                      <a:lnTo>
                        <a:pt x="414" y="1159"/>
                      </a:lnTo>
                      <a:lnTo>
                        <a:pt x="423" y="1159"/>
                      </a:lnTo>
                      <a:lnTo>
                        <a:pt x="423" y="1161"/>
                      </a:lnTo>
                      <a:lnTo>
                        <a:pt x="431" y="1161"/>
                      </a:lnTo>
                      <a:lnTo>
                        <a:pt x="431" y="1163"/>
                      </a:lnTo>
                      <a:lnTo>
                        <a:pt x="441" y="1163"/>
                      </a:lnTo>
                      <a:lnTo>
                        <a:pt x="441" y="1165"/>
                      </a:lnTo>
                      <a:lnTo>
                        <a:pt x="449" y="1165"/>
                      </a:lnTo>
                      <a:lnTo>
                        <a:pt x="449" y="1167"/>
                      </a:lnTo>
                      <a:lnTo>
                        <a:pt x="461" y="1167"/>
                      </a:lnTo>
                      <a:lnTo>
                        <a:pt x="461" y="1169"/>
                      </a:lnTo>
                      <a:lnTo>
                        <a:pt x="470" y="1169"/>
                      </a:lnTo>
                      <a:lnTo>
                        <a:pt x="470" y="1171"/>
                      </a:lnTo>
                      <a:lnTo>
                        <a:pt x="480" y="1171"/>
                      </a:lnTo>
                      <a:lnTo>
                        <a:pt x="480" y="1173"/>
                      </a:lnTo>
                      <a:lnTo>
                        <a:pt x="491" y="1173"/>
                      </a:lnTo>
                      <a:lnTo>
                        <a:pt x="491" y="1174"/>
                      </a:lnTo>
                      <a:lnTo>
                        <a:pt x="505" y="1174"/>
                      </a:lnTo>
                      <a:lnTo>
                        <a:pt x="505" y="1173"/>
                      </a:lnTo>
                      <a:lnTo>
                        <a:pt x="507" y="1173"/>
                      </a:lnTo>
                      <a:lnTo>
                        <a:pt x="507" y="1165"/>
                      </a:lnTo>
                      <a:lnTo>
                        <a:pt x="509" y="1165"/>
                      </a:lnTo>
                      <a:lnTo>
                        <a:pt x="509" y="1157"/>
                      </a:lnTo>
                      <a:lnTo>
                        <a:pt x="511" y="1157"/>
                      </a:lnTo>
                      <a:lnTo>
                        <a:pt x="511" y="1149"/>
                      </a:lnTo>
                      <a:lnTo>
                        <a:pt x="512" y="1149"/>
                      </a:lnTo>
                      <a:lnTo>
                        <a:pt x="512" y="1142"/>
                      </a:lnTo>
                      <a:lnTo>
                        <a:pt x="514" y="1142"/>
                      </a:lnTo>
                      <a:lnTo>
                        <a:pt x="514" y="1134"/>
                      </a:lnTo>
                      <a:lnTo>
                        <a:pt x="516" y="1134"/>
                      </a:lnTo>
                      <a:lnTo>
                        <a:pt x="516" y="1126"/>
                      </a:lnTo>
                      <a:lnTo>
                        <a:pt x="518" y="1126"/>
                      </a:lnTo>
                      <a:lnTo>
                        <a:pt x="518" y="1119"/>
                      </a:lnTo>
                      <a:lnTo>
                        <a:pt x="520" y="1119"/>
                      </a:lnTo>
                      <a:lnTo>
                        <a:pt x="520" y="1111"/>
                      </a:lnTo>
                      <a:lnTo>
                        <a:pt x="522" y="1111"/>
                      </a:lnTo>
                      <a:lnTo>
                        <a:pt x="522" y="1103"/>
                      </a:lnTo>
                      <a:lnTo>
                        <a:pt x="524" y="1103"/>
                      </a:lnTo>
                      <a:lnTo>
                        <a:pt x="524" y="1096"/>
                      </a:lnTo>
                      <a:lnTo>
                        <a:pt x="526" y="1096"/>
                      </a:lnTo>
                      <a:lnTo>
                        <a:pt x="526" y="1088"/>
                      </a:lnTo>
                      <a:lnTo>
                        <a:pt x="528" y="1088"/>
                      </a:lnTo>
                      <a:lnTo>
                        <a:pt x="528" y="1080"/>
                      </a:lnTo>
                      <a:lnTo>
                        <a:pt x="530" y="1080"/>
                      </a:lnTo>
                      <a:lnTo>
                        <a:pt x="530" y="1074"/>
                      </a:lnTo>
                      <a:lnTo>
                        <a:pt x="532" y="1074"/>
                      </a:lnTo>
                      <a:lnTo>
                        <a:pt x="532" y="1066"/>
                      </a:lnTo>
                      <a:lnTo>
                        <a:pt x="534" y="1066"/>
                      </a:lnTo>
                      <a:lnTo>
                        <a:pt x="534" y="1058"/>
                      </a:lnTo>
                      <a:lnTo>
                        <a:pt x="536" y="1058"/>
                      </a:lnTo>
                      <a:lnTo>
                        <a:pt x="536" y="1051"/>
                      </a:lnTo>
                      <a:lnTo>
                        <a:pt x="537" y="1051"/>
                      </a:lnTo>
                      <a:lnTo>
                        <a:pt x="537" y="1043"/>
                      </a:lnTo>
                      <a:lnTo>
                        <a:pt x="539" y="1043"/>
                      </a:lnTo>
                      <a:lnTo>
                        <a:pt x="539" y="1035"/>
                      </a:lnTo>
                      <a:lnTo>
                        <a:pt x="541" y="1035"/>
                      </a:lnTo>
                      <a:lnTo>
                        <a:pt x="541" y="1028"/>
                      </a:lnTo>
                      <a:lnTo>
                        <a:pt x="543" y="1028"/>
                      </a:lnTo>
                      <a:lnTo>
                        <a:pt x="543" y="1020"/>
                      </a:lnTo>
                      <a:lnTo>
                        <a:pt x="545" y="1020"/>
                      </a:lnTo>
                      <a:lnTo>
                        <a:pt x="545" y="1012"/>
                      </a:lnTo>
                      <a:lnTo>
                        <a:pt x="547" y="1012"/>
                      </a:lnTo>
                      <a:lnTo>
                        <a:pt x="547" y="1005"/>
                      </a:lnTo>
                      <a:lnTo>
                        <a:pt x="549" y="1005"/>
                      </a:lnTo>
                      <a:lnTo>
                        <a:pt x="549" y="997"/>
                      </a:lnTo>
                      <a:lnTo>
                        <a:pt x="551" y="997"/>
                      </a:lnTo>
                      <a:lnTo>
                        <a:pt x="551" y="989"/>
                      </a:lnTo>
                      <a:lnTo>
                        <a:pt x="553" y="989"/>
                      </a:lnTo>
                      <a:lnTo>
                        <a:pt x="553" y="982"/>
                      </a:lnTo>
                      <a:lnTo>
                        <a:pt x="555" y="982"/>
                      </a:lnTo>
                      <a:lnTo>
                        <a:pt x="555" y="974"/>
                      </a:lnTo>
                      <a:lnTo>
                        <a:pt x="557" y="974"/>
                      </a:lnTo>
                      <a:lnTo>
                        <a:pt x="557" y="966"/>
                      </a:lnTo>
                      <a:lnTo>
                        <a:pt x="559" y="966"/>
                      </a:lnTo>
                      <a:lnTo>
                        <a:pt x="559" y="958"/>
                      </a:lnTo>
                      <a:lnTo>
                        <a:pt x="560" y="958"/>
                      </a:lnTo>
                      <a:lnTo>
                        <a:pt x="560" y="951"/>
                      </a:lnTo>
                      <a:lnTo>
                        <a:pt x="562" y="951"/>
                      </a:lnTo>
                      <a:lnTo>
                        <a:pt x="562" y="943"/>
                      </a:lnTo>
                      <a:lnTo>
                        <a:pt x="564" y="943"/>
                      </a:lnTo>
                      <a:lnTo>
                        <a:pt x="564" y="935"/>
                      </a:lnTo>
                      <a:lnTo>
                        <a:pt x="566" y="935"/>
                      </a:lnTo>
                      <a:lnTo>
                        <a:pt x="566" y="928"/>
                      </a:lnTo>
                      <a:lnTo>
                        <a:pt x="568" y="928"/>
                      </a:lnTo>
                      <a:lnTo>
                        <a:pt x="568" y="920"/>
                      </a:lnTo>
                      <a:lnTo>
                        <a:pt x="570" y="920"/>
                      </a:lnTo>
                      <a:lnTo>
                        <a:pt x="570" y="912"/>
                      </a:lnTo>
                      <a:lnTo>
                        <a:pt x="572" y="912"/>
                      </a:lnTo>
                      <a:lnTo>
                        <a:pt x="572" y="905"/>
                      </a:lnTo>
                      <a:lnTo>
                        <a:pt x="573" y="905"/>
                      </a:lnTo>
                      <a:lnTo>
                        <a:pt x="573" y="897"/>
                      </a:lnTo>
                      <a:lnTo>
                        <a:pt x="575" y="897"/>
                      </a:lnTo>
                      <a:lnTo>
                        <a:pt x="575" y="889"/>
                      </a:lnTo>
                      <a:lnTo>
                        <a:pt x="577" y="889"/>
                      </a:lnTo>
                      <a:lnTo>
                        <a:pt x="577" y="882"/>
                      </a:lnTo>
                      <a:lnTo>
                        <a:pt x="579" y="882"/>
                      </a:lnTo>
                      <a:lnTo>
                        <a:pt x="579" y="875"/>
                      </a:lnTo>
                      <a:lnTo>
                        <a:pt x="581" y="875"/>
                      </a:lnTo>
                      <a:lnTo>
                        <a:pt x="581" y="867"/>
                      </a:lnTo>
                      <a:lnTo>
                        <a:pt x="583" y="867"/>
                      </a:lnTo>
                      <a:lnTo>
                        <a:pt x="583" y="860"/>
                      </a:lnTo>
                      <a:lnTo>
                        <a:pt x="584" y="860"/>
                      </a:lnTo>
                      <a:lnTo>
                        <a:pt x="584" y="852"/>
                      </a:lnTo>
                      <a:lnTo>
                        <a:pt x="586" y="852"/>
                      </a:lnTo>
                      <a:lnTo>
                        <a:pt x="586" y="844"/>
                      </a:lnTo>
                      <a:lnTo>
                        <a:pt x="588" y="844"/>
                      </a:lnTo>
                      <a:lnTo>
                        <a:pt x="588" y="837"/>
                      </a:lnTo>
                      <a:lnTo>
                        <a:pt x="590" y="837"/>
                      </a:lnTo>
                      <a:lnTo>
                        <a:pt x="590" y="831"/>
                      </a:lnTo>
                      <a:lnTo>
                        <a:pt x="592" y="831"/>
                      </a:lnTo>
                      <a:lnTo>
                        <a:pt x="592" y="823"/>
                      </a:lnTo>
                      <a:lnTo>
                        <a:pt x="594" y="823"/>
                      </a:lnTo>
                      <a:lnTo>
                        <a:pt x="594" y="815"/>
                      </a:lnTo>
                      <a:lnTo>
                        <a:pt x="596" y="815"/>
                      </a:lnTo>
                      <a:lnTo>
                        <a:pt x="596" y="808"/>
                      </a:lnTo>
                      <a:lnTo>
                        <a:pt x="598" y="808"/>
                      </a:lnTo>
                      <a:lnTo>
                        <a:pt x="598" y="800"/>
                      </a:lnTo>
                      <a:lnTo>
                        <a:pt x="600" y="800"/>
                      </a:lnTo>
                      <a:lnTo>
                        <a:pt x="600" y="792"/>
                      </a:lnTo>
                      <a:lnTo>
                        <a:pt x="602" y="792"/>
                      </a:lnTo>
                      <a:lnTo>
                        <a:pt x="602" y="785"/>
                      </a:lnTo>
                      <a:lnTo>
                        <a:pt x="604" y="785"/>
                      </a:lnTo>
                      <a:lnTo>
                        <a:pt x="604" y="777"/>
                      </a:lnTo>
                      <a:lnTo>
                        <a:pt x="606" y="777"/>
                      </a:lnTo>
                      <a:lnTo>
                        <a:pt x="606" y="769"/>
                      </a:lnTo>
                      <a:lnTo>
                        <a:pt x="607" y="769"/>
                      </a:lnTo>
                      <a:lnTo>
                        <a:pt x="607" y="762"/>
                      </a:lnTo>
                      <a:lnTo>
                        <a:pt x="609" y="762"/>
                      </a:lnTo>
                      <a:lnTo>
                        <a:pt x="609" y="754"/>
                      </a:lnTo>
                      <a:lnTo>
                        <a:pt x="611" y="754"/>
                      </a:lnTo>
                      <a:lnTo>
                        <a:pt x="611" y="746"/>
                      </a:lnTo>
                      <a:lnTo>
                        <a:pt x="613" y="746"/>
                      </a:lnTo>
                      <a:lnTo>
                        <a:pt x="613" y="739"/>
                      </a:lnTo>
                      <a:lnTo>
                        <a:pt x="615" y="739"/>
                      </a:lnTo>
                      <a:lnTo>
                        <a:pt x="615" y="731"/>
                      </a:lnTo>
                      <a:lnTo>
                        <a:pt x="617" y="731"/>
                      </a:lnTo>
                      <a:lnTo>
                        <a:pt x="617" y="723"/>
                      </a:lnTo>
                      <a:lnTo>
                        <a:pt x="619" y="723"/>
                      </a:lnTo>
                      <a:lnTo>
                        <a:pt x="619" y="716"/>
                      </a:lnTo>
                      <a:lnTo>
                        <a:pt x="621" y="716"/>
                      </a:lnTo>
                      <a:lnTo>
                        <a:pt x="621" y="708"/>
                      </a:lnTo>
                      <a:lnTo>
                        <a:pt x="623" y="708"/>
                      </a:lnTo>
                      <a:lnTo>
                        <a:pt x="623" y="700"/>
                      </a:lnTo>
                      <a:lnTo>
                        <a:pt x="625" y="700"/>
                      </a:lnTo>
                      <a:lnTo>
                        <a:pt x="625" y="693"/>
                      </a:lnTo>
                      <a:lnTo>
                        <a:pt x="627" y="693"/>
                      </a:lnTo>
                      <a:lnTo>
                        <a:pt x="627" y="685"/>
                      </a:lnTo>
                      <a:lnTo>
                        <a:pt x="629" y="685"/>
                      </a:lnTo>
                      <a:lnTo>
                        <a:pt x="629" y="678"/>
                      </a:lnTo>
                      <a:lnTo>
                        <a:pt x="631" y="678"/>
                      </a:lnTo>
                      <a:lnTo>
                        <a:pt x="631" y="671"/>
                      </a:lnTo>
                      <a:lnTo>
                        <a:pt x="632" y="671"/>
                      </a:lnTo>
                      <a:lnTo>
                        <a:pt x="632" y="663"/>
                      </a:lnTo>
                      <a:lnTo>
                        <a:pt x="634" y="663"/>
                      </a:lnTo>
                      <a:lnTo>
                        <a:pt x="634" y="655"/>
                      </a:lnTo>
                      <a:lnTo>
                        <a:pt x="636" y="655"/>
                      </a:lnTo>
                      <a:lnTo>
                        <a:pt x="636" y="647"/>
                      </a:lnTo>
                      <a:lnTo>
                        <a:pt x="638" y="647"/>
                      </a:lnTo>
                      <a:lnTo>
                        <a:pt x="638" y="640"/>
                      </a:lnTo>
                      <a:lnTo>
                        <a:pt x="640" y="640"/>
                      </a:lnTo>
                      <a:lnTo>
                        <a:pt x="640" y="632"/>
                      </a:lnTo>
                      <a:lnTo>
                        <a:pt x="642" y="632"/>
                      </a:lnTo>
                      <a:lnTo>
                        <a:pt x="642" y="624"/>
                      </a:lnTo>
                      <a:lnTo>
                        <a:pt x="644" y="624"/>
                      </a:lnTo>
                      <a:lnTo>
                        <a:pt x="644" y="617"/>
                      </a:lnTo>
                      <a:lnTo>
                        <a:pt x="646" y="617"/>
                      </a:lnTo>
                      <a:lnTo>
                        <a:pt x="646" y="609"/>
                      </a:lnTo>
                      <a:lnTo>
                        <a:pt x="648" y="609"/>
                      </a:lnTo>
                      <a:lnTo>
                        <a:pt x="648" y="601"/>
                      </a:lnTo>
                      <a:lnTo>
                        <a:pt x="650" y="601"/>
                      </a:lnTo>
                      <a:lnTo>
                        <a:pt x="650" y="594"/>
                      </a:lnTo>
                      <a:lnTo>
                        <a:pt x="652" y="594"/>
                      </a:lnTo>
                      <a:lnTo>
                        <a:pt x="652" y="586"/>
                      </a:lnTo>
                      <a:lnTo>
                        <a:pt x="654" y="586"/>
                      </a:lnTo>
                      <a:lnTo>
                        <a:pt x="654" y="578"/>
                      </a:lnTo>
                      <a:lnTo>
                        <a:pt x="655" y="578"/>
                      </a:lnTo>
                      <a:lnTo>
                        <a:pt x="655" y="571"/>
                      </a:lnTo>
                      <a:lnTo>
                        <a:pt x="657" y="571"/>
                      </a:lnTo>
                      <a:lnTo>
                        <a:pt x="657" y="563"/>
                      </a:lnTo>
                      <a:lnTo>
                        <a:pt x="659" y="563"/>
                      </a:lnTo>
                      <a:lnTo>
                        <a:pt x="659" y="555"/>
                      </a:lnTo>
                      <a:lnTo>
                        <a:pt x="661" y="555"/>
                      </a:lnTo>
                      <a:lnTo>
                        <a:pt x="661" y="548"/>
                      </a:lnTo>
                      <a:lnTo>
                        <a:pt x="663" y="548"/>
                      </a:lnTo>
                      <a:lnTo>
                        <a:pt x="663" y="540"/>
                      </a:lnTo>
                      <a:lnTo>
                        <a:pt x="665" y="540"/>
                      </a:lnTo>
                      <a:lnTo>
                        <a:pt x="665" y="532"/>
                      </a:lnTo>
                      <a:lnTo>
                        <a:pt x="667" y="532"/>
                      </a:lnTo>
                      <a:lnTo>
                        <a:pt x="667" y="525"/>
                      </a:lnTo>
                      <a:lnTo>
                        <a:pt x="669" y="525"/>
                      </a:lnTo>
                      <a:lnTo>
                        <a:pt x="669" y="517"/>
                      </a:lnTo>
                      <a:lnTo>
                        <a:pt x="671" y="517"/>
                      </a:lnTo>
                      <a:lnTo>
                        <a:pt x="671" y="509"/>
                      </a:lnTo>
                      <a:lnTo>
                        <a:pt x="673" y="509"/>
                      </a:lnTo>
                      <a:lnTo>
                        <a:pt x="673" y="502"/>
                      </a:lnTo>
                      <a:lnTo>
                        <a:pt x="675" y="502"/>
                      </a:lnTo>
                      <a:lnTo>
                        <a:pt x="675" y="494"/>
                      </a:lnTo>
                      <a:lnTo>
                        <a:pt x="677" y="494"/>
                      </a:lnTo>
                      <a:lnTo>
                        <a:pt x="677" y="487"/>
                      </a:lnTo>
                      <a:lnTo>
                        <a:pt x="678" y="487"/>
                      </a:lnTo>
                      <a:lnTo>
                        <a:pt x="678" y="481"/>
                      </a:lnTo>
                      <a:lnTo>
                        <a:pt x="680" y="481"/>
                      </a:lnTo>
                      <a:lnTo>
                        <a:pt x="680" y="474"/>
                      </a:lnTo>
                      <a:lnTo>
                        <a:pt x="682" y="474"/>
                      </a:lnTo>
                      <a:lnTo>
                        <a:pt x="682" y="466"/>
                      </a:lnTo>
                      <a:lnTo>
                        <a:pt x="684" y="466"/>
                      </a:lnTo>
                      <a:lnTo>
                        <a:pt x="684" y="458"/>
                      </a:lnTo>
                      <a:lnTo>
                        <a:pt x="686" y="458"/>
                      </a:lnTo>
                      <a:lnTo>
                        <a:pt x="686" y="451"/>
                      </a:lnTo>
                      <a:lnTo>
                        <a:pt x="688" y="451"/>
                      </a:lnTo>
                      <a:lnTo>
                        <a:pt x="688" y="443"/>
                      </a:lnTo>
                      <a:lnTo>
                        <a:pt x="690" y="443"/>
                      </a:lnTo>
                      <a:lnTo>
                        <a:pt x="690" y="435"/>
                      </a:lnTo>
                      <a:lnTo>
                        <a:pt x="692" y="435"/>
                      </a:lnTo>
                      <a:lnTo>
                        <a:pt x="692" y="428"/>
                      </a:lnTo>
                      <a:lnTo>
                        <a:pt x="694" y="428"/>
                      </a:lnTo>
                      <a:lnTo>
                        <a:pt x="694" y="420"/>
                      </a:lnTo>
                      <a:lnTo>
                        <a:pt x="696" y="420"/>
                      </a:lnTo>
                      <a:lnTo>
                        <a:pt x="696" y="412"/>
                      </a:lnTo>
                      <a:lnTo>
                        <a:pt x="698" y="412"/>
                      </a:lnTo>
                      <a:lnTo>
                        <a:pt x="698" y="405"/>
                      </a:lnTo>
                      <a:lnTo>
                        <a:pt x="700" y="405"/>
                      </a:lnTo>
                      <a:lnTo>
                        <a:pt x="700" y="397"/>
                      </a:lnTo>
                      <a:lnTo>
                        <a:pt x="701" y="397"/>
                      </a:lnTo>
                      <a:lnTo>
                        <a:pt x="701" y="389"/>
                      </a:lnTo>
                      <a:lnTo>
                        <a:pt x="702" y="389"/>
                      </a:lnTo>
                      <a:lnTo>
                        <a:pt x="702" y="382"/>
                      </a:lnTo>
                      <a:lnTo>
                        <a:pt x="704" y="382"/>
                      </a:lnTo>
                      <a:lnTo>
                        <a:pt x="704" y="374"/>
                      </a:lnTo>
                      <a:lnTo>
                        <a:pt x="706" y="374"/>
                      </a:lnTo>
                      <a:lnTo>
                        <a:pt x="706" y="366"/>
                      </a:lnTo>
                      <a:lnTo>
                        <a:pt x="708" y="366"/>
                      </a:lnTo>
                      <a:lnTo>
                        <a:pt x="708" y="359"/>
                      </a:lnTo>
                      <a:lnTo>
                        <a:pt x="710" y="359"/>
                      </a:lnTo>
                      <a:lnTo>
                        <a:pt x="710" y="351"/>
                      </a:lnTo>
                      <a:lnTo>
                        <a:pt x="712" y="351"/>
                      </a:lnTo>
                      <a:lnTo>
                        <a:pt x="712" y="343"/>
                      </a:lnTo>
                      <a:lnTo>
                        <a:pt x="714" y="343"/>
                      </a:lnTo>
                      <a:lnTo>
                        <a:pt x="714" y="336"/>
                      </a:lnTo>
                      <a:lnTo>
                        <a:pt x="716" y="336"/>
                      </a:lnTo>
                      <a:lnTo>
                        <a:pt x="716" y="328"/>
                      </a:lnTo>
                      <a:lnTo>
                        <a:pt x="718" y="328"/>
                      </a:lnTo>
                      <a:lnTo>
                        <a:pt x="718" y="320"/>
                      </a:lnTo>
                      <a:lnTo>
                        <a:pt x="720" y="320"/>
                      </a:lnTo>
                      <a:lnTo>
                        <a:pt x="720" y="312"/>
                      </a:lnTo>
                      <a:lnTo>
                        <a:pt x="722" y="312"/>
                      </a:lnTo>
                      <a:lnTo>
                        <a:pt x="722" y="305"/>
                      </a:lnTo>
                      <a:lnTo>
                        <a:pt x="724" y="305"/>
                      </a:lnTo>
                      <a:lnTo>
                        <a:pt x="724" y="297"/>
                      </a:lnTo>
                      <a:lnTo>
                        <a:pt x="725" y="297"/>
                      </a:lnTo>
                      <a:lnTo>
                        <a:pt x="725" y="290"/>
                      </a:lnTo>
                      <a:lnTo>
                        <a:pt x="727" y="290"/>
                      </a:lnTo>
                      <a:lnTo>
                        <a:pt x="727" y="283"/>
                      </a:lnTo>
                      <a:lnTo>
                        <a:pt x="729" y="283"/>
                      </a:lnTo>
                      <a:lnTo>
                        <a:pt x="729" y="275"/>
                      </a:lnTo>
                      <a:lnTo>
                        <a:pt x="731" y="275"/>
                      </a:lnTo>
                      <a:lnTo>
                        <a:pt x="731" y="267"/>
                      </a:lnTo>
                      <a:lnTo>
                        <a:pt x="733" y="267"/>
                      </a:lnTo>
                      <a:lnTo>
                        <a:pt x="733" y="260"/>
                      </a:lnTo>
                      <a:lnTo>
                        <a:pt x="735" y="260"/>
                      </a:lnTo>
                      <a:lnTo>
                        <a:pt x="735" y="252"/>
                      </a:lnTo>
                      <a:lnTo>
                        <a:pt x="737" y="252"/>
                      </a:lnTo>
                      <a:lnTo>
                        <a:pt x="737" y="244"/>
                      </a:lnTo>
                      <a:lnTo>
                        <a:pt x="739" y="244"/>
                      </a:lnTo>
                      <a:lnTo>
                        <a:pt x="739" y="237"/>
                      </a:lnTo>
                      <a:lnTo>
                        <a:pt x="741" y="237"/>
                      </a:lnTo>
                      <a:lnTo>
                        <a:pt x="741" y="229"/>
                      </a:lnTo>
                      <a:lnTo>
                        <a:pt x="743" y="229"/>
                      </a:lnTo>
                      <a:lnTo>
                        <a:pt x="743" y="221"/>
                      </a:lnTo>
                      <a:lnTo>
                        <a:pt x="745" y="221"/>
                      </a:lnTo>
                      <a:lnTo>
                        <a:pt x="745" y="214"/>
                      </a:lnTo>
                      <a:lnTo>
                        <a:pt x="747" y="214"/>
                      </a:lnTo>
                      <a:lnTo>
                        <a:pt x="747" y="206"/>
                      </a:lnTo>
                      <a:lnTo>
                        <a:pt x="749" y="206"/>
                      </a:lnTo>
                      <a:lnTo>
                        <a:pt x="749" y="198"/>
                      </a:lnTo>
                      <a:lnTo>
                        <a:pt x="750" y="198"/>
                      </a:lnTo>
                      <a:lnTo>
                        <a:pt x="750" y="191"/>
                      </a:lnTo>
                      <a:lnTo>
                        <a:pt x="752" y="191"/>
                      </a:lnTo>
                      <a:lnTo>
                        <a:pt x="752" y="183"/>
                      </a:lnTo>
                      <a:lnTo>
                        <a:pt x="754" y="183"/>
                      </a:lnTo>
                      <a:lnTo>
                        <a:pt x="754" y="175"/>
                      </a:lnTo>
                      <a:lnTo>
                        <a:pt x="756" y="175"/>
                      </a:lnTo>
                      <a:lnTo>
                        <a:pt x="756" y="168"/>
                      </a:lnTo>
                      <a:lnTo>
                        <a:pt x="758" y="168"/>
                      </a:lnTo>
                      <a:lnTo>
                        <a:pt x="758" y="160"/>
                      </a:lnTo>
                      <a:lnTo>
                        <a:pt x="760" y="160"/>
                      </a:lnTo>
                      <a:lnTo>
                        <a:pt x="760" y="152"/>
                      </a:lnTo>
                      <a:lnTo>
                        <a:pt x="762" y="152"/>
                      </a:lnTo>
                      <a:lnTo>
                        <a:pt x="762" y="145"/>
                      </a:lnTo>
                      <a:lnTo>
                        <a:pt x="764" y="145"/>
                      </a:lnTo>
                      <a:lnTo>
                        <a:pt x="764" y="141"/>
                      </a:lnTo>
                      <a:lnTo>
                        <a:pt x="756" y="141"/>
                      </a:lnTo>
                      <a:lnTo>
                        <a:pt x="756" y="139"/>
                      </a:lnTo>
                      <a:lnTo>
                        <a:pt x="749" y="139"/>
                      </a:lnTo>
                      <a:lnTo>
                        <a:pt x="749" y="137"/>
                      </a:lnTo>
                      <a:lnTo>
                        <a:pt x="739" y="137"/>
                      </a:lnTo>
                      <a:lnTo>
                        <a:pt x="739" y="135"/>
                      </a:lnTo>
                      <a:lnTo>
                        <a:pt x="731" y="135"/>
                      </a:lnTo>
                      <a:lnTo>
                        <a:pt x="731" y="133"/>
                      </a:lnTo>
                      <a:lnTo>
                        <a:pt x="724" y="133"/>
                      </a:lnTo>
                      <a:lnTo>
                        <a:pt x="724" y="131"/>
                      </a:lnTo>
                      <a:lnTo>
                        <a:pt x="716" y="131"/>
                      </a:lnTo>
                      <a:lnTo>
                        <a:pt x="716" y="129"/>
                      </a:lnTo>
                      <a:lnTo>
                        <a:pt x="704" y="129"/>
                      </a:lnTo>
                      <a:lnTo>
                        <a:pt x="704" y="127"/>
                      </a:lnTo>
                      <a:lnTo>
                        <a:pt x="696" y="127"/>
                      </a:lnTo>
                      <a:lnTo>
                        <a:pt x="696" y="125"/>
                      </a:lnTo>
                      <a:lnTo>
                        <a:pt x="688" y="125"/>
                      </a:lnTo>
                      <a:lnTo>
                        <a:pt x="688" y="123"/>
                      </a:lnTo>
                      <a:lnTo>
                        <a:pt x="680" y="123"/>
                      </a:lnTo>
                      <a:lnTo>
                        <a:pt x="680" y="121"/>
                      </a:lnTo>
                      <a:lnTo>
                        <a:pt x="673" y="121"/>
                      </a:lnTo>
                      <a:lnTo>
                        <a:pt x="673" y="120"/>
                      </a:lnTo>
                      <a:lnTo>
                        <a:pt x="665" y="120"/>
                      </a:lnTo>
                      <a:lnTo>
                        <a:pt x="665" y="118"/>
                      </a:lnTo>
                      <a:lnTo>
                        <a:pt x="657" y="118"/>
                      </a:lnTo>
                      <a:lnTo>
                        <a:pt x="657" y="116"/>
                      </a:lnTo>
                      <a:lnTo>
                        <a:pt x="648" y="116"/>
                      </a:lnTo>
                      <a:lnTo>
                        <a:pt x="648" y="114"/>
                      </a:lnTo>
                      <a:lnTo>
                        <a:pt x="640" y="114"/>
                      </a:lnTo>
                      <a:lnTo>
                        <a:pt x="640" y="112"/>
                      </a:lnTo>
                      <a:lnTo>
                        <a:pt x="632" y="112"/>
                      </a:lnTo>
                      <a:lnTo>
                        <a:pt x="632" y="110"/>
                      </a:lnTo>
                      <a:lnTo>
                        <a:pt x="625" y="110"/>
                      </a:lnTo>
                      <a:lnTo>
                        <a:pt x="625" y="108"/>
                      </a:lnTo>
                      <a:lnTo>
                        <a:pt x="617" y="108"/>
                      </a:lnTo>
                      <a:lnTo>
                        <a:pt x="617" y="106"/>
                      </a:lnTo>
                      <a:lnTo>
                        <a:pt x="613" y="106"/>
                      </a:lnTo>
                      <a:lnTo>
                        <a:pt x="613" y="104"/>
                      </a:lnTo>
                      <a:lnTo>
                        <a:pt x="606" y="104"/>
                      </a:lnTo>
                      <a:lnTo>
                        <a:pt x="606" y="102"/>
                      </a:lnTo>
                      <a:lnTo>
                        <a:pt x="596" y="102"/>
                      </a:lnTo>
                      <a:lnTo>
                        <a:pt x="596" y="100"/>
                      </a:lnTo>
                      <a:lnTo>
                        <a:pt x="588" y="100"/>
                      </a:lnTo>
                      <a:lnTo>
                        <a:pt x="588" y="98"/>
                      </a:lnTo>
                      <a:lnTo>
                        <a:pt x="581" y="98"/>
                      </a:lnTo>
                      <a:lnTo>
                        <a:pt x="573" y="98"/>
                      </a:lnTo>
                      <a:lnTo>
                        <a:pt x="573" y="96"/>
                      </a:lnTo>
                      <a:lnTo>
                        <a:pt x="566" y="96"/>
                      </a:lnTo>
                      <a:lnTo>
                        <a:pt x="566" y="94"/>
                      </a:lnTo>
                      <a:lnTo>
                        <a:pt x="562" y="94"/>
                      </a:lnTo>
                      <a:lnTo>
                        <a:pt x="562" y="92"/>
                      </a:lnTo>
                      <a:lnTo>
                        <a:pt x="555" y="92"/>
                      </a:lnTo>
                      <a:lnTo>
                        <a:pt x="555" y="90"/>
                      </a:lnTo>
                      <a:lnTo>
                        <a:pt x="547" y="90"/>
                      </a:lnTo>
                      <a:lnTo>
                        <a:pt x="547" y="88"/>
                      </a:lnTo>
                      <a:lnTo>
                        <a:pt x="537" y="88"/>
                      </a:lnTo>
                      <a:lnTo>
                        <a:pt x="537" y="86"/>
                      </a:lnTo>
                      <a:lnTo>
                        <a:pt x="534" y="86"/>
                      </a:lnTo>
                      <a:lnTo>
                        <a:pt x="534" y="84"/>
                      </a:lnTo>
                      <a:lnTo>
                        <a:pt x="526" y="84"/>
                      </a:lnTo>
                      <a:lnTo>
                        <a:pt x="526" y="82"/>
                      </a:lnTo>
                      <a:lnTo>
                        <a:pt x="518" y="82"/>
                      </a:lnTo>
                      <a:lnTo>
                        <a:pt x="518" y="80"/>
                      </a:lnTo>
                      <a:lnTo>
                        <a:pt x="511" y="80"/>
                      </a:lnTo>
                      <a:lnTo>
                        <a:pt x="511" y="78"/>
                      </a:lnTo>
                      <a:lnTo>
                        <a:pt x="507" y="78"/>
                      </a:lnTo>
                      <a:lnTo>
                        <a:pt x="507" y="76"/>
                      </a:lnTo>
                      <a:lnTo>
                        <a:pt x="499" y="76"/>
                      </a:lnTo>
                      <a:lnTo>
                        <a:pt x="499" y="74"/>
                      </a:lnTo>
                      <a:lnTo>
                        <a:pt x="491" y="74"/>
                      </a:lnTo>
                      <a:lnTo>
                        <a:pt x="491" y="73"/>
                      </a:lnTo>
                      <a:lnTo>
                        <a:pt x="488" y="73"/>
                      </a:lnTo>
                      <a:lnTo>
                        <a:pt x="488" y="71"/>
                      </a:lnTo>
                      <a:lnTo>
                        <a:pt x="480" y="71"/>
                      </a:lnTo>
                      <a:lnTo>
                        <a:pt x="480" y="69"/>
                      </a:lnTo>
                      <a:lnTo>
                        <a:pt x="470" y="69"/>
                      </a:lnTo>
                      <a:lnTo>
                        <a:pt x="470" y="67"/>
                      </a:lnTo>
                      <a:lnTo>
                        <a:pt x="466" y="67"/>
                      </a:lnTo>
                      <a:lnTo>
                        <a:pt x="466" y="65"/>
                      </a:lnTo>
                      <a:lnTo>
                        <a:pt x="459" y="65"/>
                      </a:lnTo>
                      <a:lnTo>
                        <a:pt x="459" y="63"/>
                      </a:lnTo>
                      <a:lnTo>
                        <a:pt x="451" y="63"/>
                      </a:lnTo>
                      <a:lnTo>
                        <a:pt x="451" y="61"/>
                      </a:lnTo>
                      <a:lnTo>
                        <a:pt x="447" y="61"/>
                      </a:lnTo>
                      <a:lnTo>
                        <a:pt x="447" y="59"/>
                      </a:lnTo>
                      <a:lnTo>
                        <a:pt x="441" y="59"/>
                      </a:lnTo>
                      <a:lnTo>
                        <a:pt x="441" y="57"/>
                      </a:lnTo>
                      <a:lnTo>
                        <a:pt x="437" y="57"/>
                      </a:lnTo>
                      <a:lnTo>
                        <a:pt x="437" y="55"/>
                      </a:lnTo>
                      <a:lnTo>
                        <a:pt x="429" y="55"/>
                      </a:lnTo>
                      <a:lnTo>
                        <a:pt x="429" y="53"/>
                      </a:lnTo>
                      <a:lnTo>
                        <a:pt x="421" y="53"/>
                      </a:lnTo>
                      <a:lnTo>
                        <a:pt x="421" y="51"/>
                      </a:lnTo>
                      <a:lnTo>
                        <a:pt x="417" y="51"/>
                      </a:lnTo>
                      <a:lnTo>
                        <a:pt x="417" y="50"/>
                      </a:lnTo>
                      <a:lnTo>
                        <a:pt x="410" y="50"/>
                      </a:lnTo>
                      <a:lnTo>
                        <a:pt x="410" y="48"/>
                      </a:lnTo>
                      <a:lnTo>
                        <a:pt x="404" y="48"/>
                      </a:lnTo>
                      <a:lnTo>
                        <a:pt x="404" y="46"/>
                      </a:lnTo>
                      <a:lnTo>
                        <a:pt x="396" y="46"/>
                      </a:lnTo>
                      <a:lnTo>
                        <a:pt x="396" y="44"/>
                      </a:lnTo>
                      <a:lnTo>
                        <a:pt x="393" y="44"/>
                      </a:lnTo>
                      <a:lnTo>
                        <a:pt x="393" y="42"/>
                      </a:lnTo>
                      <a:lnTo>
                        <a:pt x="385" y="42"/>
                      </a:lnTo>
                      <a:lnTo>
                        <a:pt x="385" y="40"/>
                      </a:lnTo>
                      <a:lnTo>
                        <a:pt x="381" y="40"/>
                      </a:lnTo>
                      <a:lnTo>
                        <a:pt x="381" y="38"/>
                      </a:lnTo>
                      <a:lnTo>
                        <a:pt x="373" y="38"/>
                      </a:lnTo>
                      <a:lnTo>
                        <a:pt x="373" y="36"/>
                      </a:lnTo>
                      <a:lnTo>
                        <a:pt x="369" y="36"/>
                      </a:lnTo>
                      <a:lnTo>
                        <a:pt x="369" y="34"/>
                      </a:lnTo>
                      <a:lnTo>
                        <a:pt x="362" y="34"/>
                      </a:lnTo>
                      <a:lnTo>
                        <a:pt x="362" y="32"/>
                      </a:lnTo>
                      <a:lnTo>
                        <a:pt x="358" y="32"/>
                      </a:lnTo>
                      <a:lnTo>
                        <a:pt x="358" y="30"/>
                      </a:lnTo>
                      <a:lnTo>
                        <a:pt x="350" y="30"/>
                      </a:lnTo>
                      <a:lnTo>
                        <a:pt x="350" y="28"/>
                      </a:lnTo>
                      <a:lnTo>
                        <a:pt x="346" y="28"/>
                      </a:lnTo>
                      <a:lnTo>
                        <a:pt x="346" y="26"/>
                      </a:lnTo>
                      <a:lnTo>
                        <a:pt x="339" y="26"/>
                      </a:lnTo>
                      <a:lnTo>
                        <a:pt x="339" y="25"/>
                      </a:lnTo>
                      <a:lnTo>
                        <a:pt x="335" y="25"/>
                      </a:lnTo>
                      <a:lnTo>
                        <a:pt x="335" y="23"/>
                      </a:lnTo>
                      <a:lnTo>
                        <a:pt x="327" y="23"/>
                      </a:lnTo>
                      <a:lnTo>
                        <a:pt x="327" y="21"/>
                      </a:lnTo>
                      <a:lnTo>
                        <a:pt x="323" y="21"/>
                      </a:lnTo>
                      <a:lnTo>
                        <a:pt x="323" y="19"/>
                      </a:lnTo>
                      <a:lnTo>
                        <a:pt x="315" y="19"/>
                      </a:lnTo>
                      <a:lnTo>
                        <a:pt x="315" y="17"/>
                      </a:lnTo>
                      <a:lnTo>
                        <a:pt x="311" y="17"/>
                      </a:lnTo>
                      <a:lnTo>
                        <a:pt x="311" y="15"/>
                      </a:lnTo>
                      <a:lnTo>
                        <a:pt x="303" y="15"/>
                      </a:lnTo>
                      <a:lnTo>
                        <a:pt x="303" y="13"/>
                      </a:lnTo>
                      <a:lnTo>
                        <a:pt x="299" y="13"/>
                      </a:lnTo>
                      <a:lnTo>
                        <a:pt x="299" y="11"/>
                      </a:lnTo>
                      <a:lnTo>
                        <a:pt x="296" y="11"/>
                      </a:lnTo>
                      <a:lnTo>
                        <a:pt x="296" y="9"/>
                      </a:lnTo>
                      <a:lnTo>
                        <a:pt x="288" y="9"/>
                      </a:lnTo>
                      <a:lnTo>
                        <a:pt x="288" y="7"/>
                      </a:lnTo>
                      <a:lnTo>
                        <a:pt x="284" y="7"/>
                      </a:lnTo>
                      <a:lnTo>
                        <a:pt x="284" y="5"/>
                      </a:lnTo>
                      <a:lnTo>
                        <a:pt x="276" y="5"/>
                      </a:lnTo>
                      <a:lnTo>
                        <a:pt x="276" y="3"/>
                      </a:lnTo>
                      <a:lnTo>
                        <a:pt x="273" y="3"/>
                      </a:lnTo>
                      <a:lnTo>
                        <a:pt x="273" y="2"/>
                      </a:lnTo>
                      <a:lnTo>
                        <a:pt x="269" y="2"/>
                      </a:lnTo>
                      <a:lnTo>
                        <a:pt x="269" y="0"/>
                      </a:lnTo>
                      <a:lnTo>
                        <a:pt x="261" y="0"/>
                      </a:lnTo>
                    </a:path>
                  </a:pathLst>
                </a:custGeom>
                <a:grpFill/>
                <a:ln w="12700">
                  <a:solidFill>
                    <a:srgbClr val="000000">
                      <a:lumMod val="65000"/>
                      <a:lumOff val="35000"/>
                    </a:srgbClr>
                  </a:solidFill>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2" name="Freeform 42"/>
                <p:cNvSpPr>
                  <a:spLocks/>
                </p:cNvSpPr>
                <p:nvPr/>
              </p:nvSpPr>
              <p:spPr bwMode="auto">
                <a:xfrm rot="20725119">
                  <a:off x="3437329" y="2497681"/>
                  <a:ext cx="449413" cy="705712"/>
                </a:xfrm>
                <a:custGeom>
                  <a:avLst/>
                  <a:gdLst>
                    <a:gd name="T0" fmla="*/ 2147483647 w 235"/>
                    <a:gd name="T1" fmla="*/ 2147483647 h 318"/>
                    <a:gd name="T2" fmla="*/ 2147483647 w 235"/>
                    <a:gd name="T3" fmla="*/ 2147483647 h 318"/>
                    <a:gd name="T4" fmla="*/ 2147483647 w 235"/>
                    <a:gd name="T5" fmla="*/ 2147483647 h 318"/>
                    <a:gd name="T6" fmla="*/ 2147483647 w 235"/>
                    <a:gd name="T7" fmla="*/ 2147483647 h 318"/>
                    <a:gd name="T8" fmla="*/ 2147483647 w 235"/>
                    <a:gd name="T9" fmla="*/ 2147483647 h 318"/>
                    <a:gd name="T10" fmla="*/ 2147483647 w 235"/>
                    <a:gd name="T11" fmla="*/ 2147483647 h 318"/>
                    <a:gd name="T12" fmla="*/ 2147483647 w 235"/>
                    <a:gd name="T13" fmla="*/ 2147483647 h 318"/>
                    <a:gd name="T14" fmla="*/ 2147483647 w 235"/>
                    <a:gd name="T15" fmla="*/ 2147483647 h 318"/>
                    <a:gd name="T16" fmla="*/ 2147483647 w 235"/>
                    <a:gd name="T17" fmla="*/ 2147483647 h 318"/>
                    <a:gd name="T18" fmla="*/ 2147483647 w 235"/>
                    <a:gd name="T19" fmla="*/ 2147483647 h 318"/>
                    <a:gd name="T20" fmla="*/ 2147483647 w 235"/>
                    <a:gd name="T21" fmla="*/ 2147483647 h 318"/>
                    <a:gd name="T22" fmla="*/ 2147483647 w 235"/>
                    <a:gd name="T23" fmla="*/ 2147483647 h 318"/>
                    <a:gd name="T24" fmla="*/ 2147483647 w 235"/>
                    <a:gd name="T25" fmla="*/ 2147483647 h 318"/>
                    <a:gd name="T26" fmla="*/ 2147483647 w 235"/>
                    <a:gd name="T27" fmla="*/ 2147483647 h 318"/>
                    <a:gd name="T28" fmla="*/ 2147483647 w 235"/>
                    <a:gd name="T29" fmla="*/ 2147483647 h 318"/>
                    <a:gd name="T30" fmla="*/ 2147483647 w 235"/>
                    <a:gd name="T31" fmla="*/ 2147483647 h 318"/>
                    <a:gd name="T32" fmla="*/ 2147483647 w 235"/>
                    <a:gd name="T33" fmla="*/ 2147483647 h 318"/>
                    <a:gd name="T34" fmla="*/ 2147483647 w 235"/>
                    <a:gd name="T35" fmla="*/ 2147483647 h 318"/>
                    <a:gd name="T36" fmla="*/ 2147483647 w 235"/>
                    <a:gd name="T37" fmla="*/ 2147483647 h 318"/>
                    <a:gd name="T38" fmla="*/ 2147483647 w 235"/>
                    <a:gd name="T39" fmla="*/ 2147483647 h 318"/>
                    <a:gd name="T40" fmla="*/ 2147483647 w 235"/>
                    <a:gd name="T41" fmla="*/ 2147483647 h 318"/>
                    <a:gd name="T42" fmla="*/ 2147483647 w 235"/>
                    <a:gd name="T43" fmla="*/ 2147483647 h 318"/>
                    <a:gd name="T44" fmla="*/ 2147483647 w 235"/>
                    <a:gd name="T45" fmla="*/ 2147483647 h 318"/>
                    <a:gd name="T46" fmla="*/ 2147483647 w 235"/>
                    <a:gd name="T47" fmla="*/ 2147483647 h 318"/>
                    <a:gd name="T48" fmla="*/ 2147483647 w 235"/>
                    <a:gd name="T49" fmla="*/ 2147483647 h 318"/>
                    <a:gd name="T50" fmla="*/ 2147483647 w 235"/>
                    <a:gd name="T51" fmla="*/ 2147483647 h 318"/>
                    <a:gd name="T52" fmla="*/ 2147483647 w 235"/>
                    <a:gd name="T53" fmla="*/ 2147483647 h 318"/>
                    <a:gd name="T54" fmla="*/ 2147483647 w 235"/>
                    <a:gd name="T55" fmla="*/ 2147483647 h 318"/>
                    <a:gd name="T56" fmla="*/ 2147483647 w 235"/>
                    <a:gd name="T57" fmla="*/ 2147483647 h 318"/>
                    <a:gd name="T58" fmla="*/ 2147483647 w 235"/>
                    <a:gd name="T59" fmla="*/ 2147483647 h 318"/>
                    <a:gd name="T60" fmla="*/ 2147483647 w 235"/>
                    <a:gd name="T61" fmla="*/ 2147483647 h 318"/>
                    <a:gd name="T62" fmla="*/ 2147483647 w 235"/>
                    <a:gd name="T63" fmla="*/ 2147483647 h 318"/>
                    <a:gd name="T64" fmla="*/ 2147483647 w 235"/>
                    <a:gd name="T65" fmla="*/ 2147483647 h 318"/>
                    <a:gd name="T66" fmla="*/ 2147483647 w 235"/>
                    <a:gd name="T67" fmla="*/ 2147483647 h 318"/>
                    <a:gd name="T68" fmla="*/ 2147483647 w 235"/>
                    <a:gd name="T69" fmla="*/ 2147483647 h 318"/>
                    <a:gd name="T70" fmla="*/ 2147483647 w 235"/>
                    <a:gd name="T71" fmla="*/ 2147483647 h 318"/>
                    <a:gd name="T72" fmla="*/ 2147483647 w 235"/>
                    <a:gd name="T73" fmla="*/ 2147483647 h 318"/>
                    <a:gd name="T74" fmla="*/ 2147483647 w 235"/>
                    <a:gd name="T75" fmla="*/ 2147483647 h 318"/>
                    <a:gd name="T76" fmla="*/ 2147483647 w 235"/>
                    <a:gd name="T77" fmla="*/ 2147483647 h 318"/>
                    <a:gd name="T78" fmla="*/ 2147483647 w 235"/>
                    <a:gd name="T79" fmla="*/ 2147483647 h 318"/>
                    <a:gd name="T80" fmla="*/ 2147483647 w 235"/>
                    <a:gd name="T81" fmla="*/ 2147483647 h 318"/>
                    <a:gd name="T82" fmla="*/ 2147483647 w 235"/>
                    <a:gd name="T83" fmla="*/ 2147483647 h 318"/>
                    <a:gd name="T84" fmla="*/ 2147483647 w 235"/>
                    <a:gd name="T85" fmla="*/ 2147483647 h 318"/>
                    <a:gd name="T86" fmla="*/ 2147483647 w 235"/>
                    <a:gd name="T87" fmla="*/ 2147483647 h 318"/>
                    <a:gd name="T88" fmla="*/ 2147483647 w 235"/>
                    <a:gd name="T89" fmla="*/ 2147483647 h 318"/>
                    <a:gd name="T90" fmla="*/ 2147483647 w 235"/>
                    <a:gd name="T91" fmla="*/ 2147483647 h 318"/>
                    <a:gd name="T92" fmla="*/ 2147483647 w 235"/>
                    <a:gd name="T93" fmla="*/ 2147483647 h 318"/>
                    <a:gd name="T94" fmla="*/ 2147483647 w 235"/>
                    <a:gd name="T95" fmla="*/ 2147483647 h 318"/>
                    <a:gd name="T96" fmla="*/ 2147483647 w 235"/>
                    <a:gd name="T97" fmla="*/ 2147483647 h 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5"/>
                    <a:gd name="T148" fmla="*/ 0 h 318"/>
                    <a:gd name="T149" fmla="*/ 235 w 235"/>
                    <a:gd name="T150" fmla="*/ 318 h 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5" h="318">
                      <a:moveTo>
                        <a:pt x="25" y="16"/>
                      </a:moveTo>
                      <a:lnTo>
                        <a:pt x="36" y="12"/>
                      </a:lnTo>
                      <a:lnTo>
                        <a:pt x="88" y="19"/>
                      </a:lnTo>
                      <a:lnTo>
                        <a:pt x="100" y="37"/>
                      </a:lnTo>
                      <a:lnTo>
                        <a:pt x="117" y="54"/>
                      </a:lnTo>
                      <a:lnTo>
                        <a:pt x="127" y="81"/>
                      </a:lnTo>
                      <a:lnTo>
                        <a:pt x="132" y="104"/>
                      </a:lnTo>
                      <a:lnTo>
                        <a:pt x="129" y="114"/>
                      </a:lnTo>
                      <a:lnTo>
                        <a:pt x="119" y="135"/>
                      </a:lnTo>
                      <a:lnTo>
                        <a:pt x="117" y="152"/>
                      </a:lnTo>
                      <a:lnTo>
                        <a:pt x="117" y="165"/>
                      </a:lnTo>
                      <a:lnTo>
                        <a:pt x="129" y="165"/>
                      </a:lnTo>
                      <a:lnTo>
                        <a:pt x="142" y="150"/>
                      </a:lnTo>
                      <a:lnTo>
                        <a:pt x="154" y="135"/>
                      </a:lnTo>
                      <a:lnTo>
                        <a:pt x="159" y="137"/>
                      </a:lnTo>
                      <a:lnTo>
                        <a:pt x="157" y="154"/>
                      </a:lnTo>
                      <a:lnTo>
                        <a:pt x="144" y="156"/>
                      </a:lnTo>
                      <a:lnTo>
                        <a:pt x="134" y="162"/>
                      </a:lnTo>
                      <a:lnTo>
                        <a:pt x="154" y="173"/>
                      </a:lnTo>
                      <a:lnTo>
                        <a:pt x="161" y="179"/>
                      </a:lnTo>
                      <a:lnTo>
                        <a:pt x="165" y="188"/>
                      </a:lnTo>
                      <a:lnTo>
                        <a:pt x="177" y="194"/>
                      </a:lnTo>
                      <a:lnTo>
                        <a:pt x="209" y="175"/>
                      </a:lnTo>
                      <a:lnTo>
                        <a:pt x="225" y="162"/>
                      </a:lnTo>
                      <a:lnTo>
                        <a:pt x="234" y="156"/>
                      </a:lnTo>
                      <a:lnTo>
                        <a:pt x="234" y="162"/>
                      </a:lnTo>
                      <a:lnTo>
                        <a:pt x="232" y="169"/>
                      </a:lnTo>
                      <a:lnTo>
                        <a:pt x="226" y="177"/>
                      </a:lnTo>
                      <a:lnTo>
                        <a:pt x="211" y="179"/>
                      </a:lnTo>
                      <a:lnTo>
                        <a:pt x="202" y="177"/>
                      </a:lnTo>
                      <a:lnTo>
                        <a:pt x="186" y="208"/>
                      </a:lnTo>
                      <a:lnTo>
                        <a:pt x="192" y="219"/>
                      </a:lnTo>
                      <a:lnTo>
                        <a:pt x="186" y="233"/>
                      </a:lnTo>
                      <a:lnTo>
                        <a:pt x="192" y="240"/>
                      </a:lnTo>
                      <a:lnTo>
                        <a:pt x="209" y="235"/>
                      </a:lnTo>
                      <a:lnTo>
                        <a:pt x="203" y="242"/>
                      </a:lnTo>
                      <a:lnTo>
                        <a:pt x="196" y="246"/>
                      </a:lnTo>
                      <a:lnTo>
                        <a:pt x="196" y="254"/>
                      </a:lnTo>
                      <a:lnTo>
                        <a:pt x="203" y="261"/>
                      </a:lnTo>
                      <a:lnTo>
                        <a:pt x="207" y="275"/>
                      </a:lnTo>
                      <a:lnTo>
                        <a:pt x="209" y="294"/>
                      </a:lnTo>
                      <a:lnTo>
                        <a:pt x="207" y="311"/>
                      </a:lnTo>
                      <a:lnTo>
                        <a:pt x="192" y="317"/>
                      </a:lnTo>
                      <a:lnTo>
                        <a:pt x="175" y="315"/>
                      </a:lnTo>
                      <a:lnTo>
                        <a:pt x="169" y="309"/>
                      </a:lnTo>
                      <a:lnTo>
                        <a:pt x="175" y="292"/>
                      </a:lnTo>
                      <a:lnTo>
                        <a:pt x="180" y="267"/>
                      </a:lnTo>
                      <a:lnTo>
                        <a:pt x="171" y="250"/>
                      </a:lnTo>
                      <a:lnTo>
                        <a:pt x="157" y="242"/>
                      </a:lnTo>
                      <a:lnTo>
                        <a:pt x="169" y="242"/>
                      </a:lnTo>
                      <a:lnTo>
                        <a:pt x="180" y="240"/>
                      </a:lnTo>
                      <a:lnTo>
                        <a:pt x="180" y="227"/>
                      </a:lnTo>
                      <a:lnTo>
                        <a:pt x="178" y="221"/>
                      </a:lnTo>
                      <a:lnTo>
                        <a:pt x="169" y="227"/>
                      </a:lnTo>
                      <a:lnTo>
                        <a:pt x="155" y="227"/>
                      </a:lnTo>
                      <a:lnTo>
                        <a:pt x="146" y="208"/>
                      </a:lnTo>
                      <a:lnTo>
                        <a:pt x="130" y="194"/>
                      </a:lnTo>
                      <a:lnTo>
                        <a:pt x="138" y="171"/>
                      </a:lnTo>
                      <a:lnTo>
                        <a:pt x="134" y="169"/>
                      </a:lnTo>
                      <a:lnTo>
                        <a:pt x="123" y="167"/>
                      </a:lnTo>
                      <a:lnTo>
                        <a:pt x="113" y="179"/>
                      </a:lnTo>
                      <a:lnTo>
                        <a:pt x="104" y="181"/>
                      </a:lnTo>
                      <a:lnTo>
                        <a:pt x="94" y="173"/>
                      </a:lnTo>
                      <a:lnTo>
                        <a:pt x="94" y="139"/>
                      </a:lnTo>
                      <a:lnTo>
                        <a:pt x="88" y="139"/>
                      </a:lnTo>
                      <a:lnTo>
                        <a:pt x="83" y="148"/>
                      </a:lnTo>
                      <a:lnTo>
                        <a:pt x="88" y="160"/>
                      </a:lnTo>
                      <a:lnTo>
                        <a:pt x="83" y="162"/>
                      </a:lnTo>
                      <a:lnTo>
                        <a:pt x="77" y="158"/>
                      </a:lnTo>
                      <a:lnTo>
                        <a:pt x="69" y="140"/>
                      </a:lnTo>
                      <a:lnTo>
                        <a:pt x="77" y="131"/>
                      </a:lnTo>
                      <a:lnTo>
                        <a:pt x="73" y="114"/>
                      </a:lnTo>
                      <a:lnTo>
                        <a:pt x="84" y="91"/>
                      </a:lnTo>
                      <a:lnTo>
                        <a:pt x="84" y="71"/>
                      </a:lnTo>
                      <a:lnTo>
                        <a:pt x="65" y="44"/>
                      </a:lnTo>
                      <a:lnTo>
                        <a:pt x="59" y="43"/>
                      </a:lnTo>
                      <a:lnTo>
                        <a:pt x="56" y="48"/>
                      </a:lnTo>
                      <a:lnTo>
                        <a:pt x="56" y="66"/>
                      </a:lnTo>
                      <a:lnTo>
                        <a:pt x="52" y="75"/>
                      </a:lnTo>
                      <a:lnTo>
                        <a:pt x="40" y="75"/>
                      </a:lnTo>
                      <a:lnTo>
                        <a:pt x="44" y="68"/>
                      </a:lnTo>
                      <a:lnTo>
                        <a:pt x="46" y="62"/>
                      </a:lnTo>
                      <a:lnTo>
                        <a:pt x="46" y="48"/>
                      </a:lnTo>
                      <a:lnTo>
                        <a:pt x="38" y="48"/>
                      </a:lnTo>
                      <a:lnTo>
                        <a:pt x="38" y="58"/>
                      </a:lnTo>
                      <a:lnTo>
                        <a:pt x="31" y="62"/>
                      </a:lnTo>
                      <a:lnTo>
                        <a:pt x="23" y="62"/>
                      </a:lnTo>
                      <a:lnTo>
                        <a:pt x="19" y="52"/>
                      </a:lnTo>
                      <a:lnTo>
                        <a:pt x="17" y="43"/>
                      </a:lnTo>
                      <a:lnTo>
                        <a:pt x="11" y="46"/>
                      </a:lnTo>
                      <a:lnTo>
                        <a:pt x="0" y="43"/>
                      </a:lnTo>
                      <a:lnTo>
                        <a:pt x="2" y="27"/>
                      </a:lnTo>
                      <a:lnTo>
                        <a:pt x="10" y="21"/>
                      </a:lnTo>
                      <a:lnTo>
                        <a:pt x="10" y="12"/>
                      </a:lnTo>
                      <a:lnTo>
                        <a:pt x="19" y="0"/>
                      </a:lnTo>
                      <a:lnTo>
                        <a:pt x="25" y="4"/>
                      </a:lnTo>
                      <a:lnTo>
                        <a:pt x="25" y="12"/>
                      </a:lnTo>
                      <a:lnTo>
                        <a:pt x="25" y="16"/>
                      </a:lnTo>
                    </a:path>
                  </a:pathLst>
                </a:custGeom>
                <a:grpFill/>
                <a:ln w="12700" cap="rnd">
                  <a:solidFill>
                    <a:srgbClr val="000000"/>
                  </a:solidFill>
                  <a:round/>
                  <a:headEnd/>
                  <a:tailEnd/>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3" name="Freeform 43"/>
                <p:cNvSpPr>
                  <a:spLocks/>
                </p:cNvSpPr>
                <p:nvPr/>
              </p:nvSpPr>
              <p:spPr bwMode="auto">
                <a:xfrm rot="20725119">
                  <a:off x="3802628" y="2275345"/>
                  <a:ext cx="267735" cy="867715"/>
                </a:xfrm>
                <a:custGeom>
                  <a:avLst/>
                  <a:gdLst>
                    <a:gd name="T0" fmla="*/ 2147483647 w 140"/>
                    <a:gd name="T1" fmla="*/ 2147483647 h 391"/>
                    <a:gd name="T2" fmla="*/ 2147483647 w 140"/>
                    <a:gd name="T3" fmla="*/ 2147483647 h 391"/>
                    <a:gd name="T4" fmla="*/ 2147483647 w 140"/>
                    <a:gd name="T5" fmla="*/ 2147483647 h 391"/>
                    <a:gd name="T6" fmla="*/ 2147483647 w 140"/>
                    <a:gd name="T7" fmla="*/ 2147483647 h 391"/>
                    <a:gd name="T8" fmla="*/ 2147483647 w 140"/>
                    <a:gd name="T9" fmla="*/ 2147483647 h 391"/>
                    <a:gd name="T10" fmla="*/ 2147483647 w 140"/>
                    <a:gd name="T11" fmla="*/ 2147483647 h 391"/>
                    <a:gd name="T12" fmla="*/ 2147483647 w 140"/>
                    <a:gd name="T13" fmla="*/ 2147483647 h 391"/>
                    <a:gd name="T14" fmla="*/ 2147483647 w 140"/>
                    <a:gd name="T15" fmla="*/ 0 h 391"/>
                    <a:gd name="T16" fmla="*/ 2147483647 w 140"/>
                    <a:gd name="T17" fmla="*/ 0 h 391"/>
                    <a:gd name="T18" fmla="*/ 2147483647 w 140"/>
                    <a:gd name="T19" fmla="*/ 2147483647 h 391"/>
                    <a:gd name="T20" fmla="*/ 2147483647 w 140"/>
                    <a:gd name="T21" fmla="*/ 2147483647 h 391"/>
                    <a:gd name="T22" fmla="*/ 2147483647 w 140"/>
                    <a:gd name="T23" fmla="*/ 2147483647 h 391"/>
                    <a:gd name="T24" fmla="*/ 2147483647 w 140"/>
                    <a:gd name="T25" fmla="*/ 2147483647 h 391"/>
                    <a:gd name="T26" fmla="*/ 0 w 140"/>
                    <a:gd name="T27" fmla="*/ 2147483647 h 391"/>
                    <a:gd name="T28" fmla="*/ 0 w 140"/>
                    <a:gd name="T29" fmla="*/ 2147483647 h 391"/>
                    <a:gd name="T30" fmla="*/ 2147483647 w 140"/>
                    <a:gd name="T31" fmla="*/ 2147483647 h 391"/>
                    <a:gd name="T32" fmla="*/ 2147483647 w 140"/>
                    <a:gd name="T33" fmla="*/ 2147483647 h 391"/>
                    <a:gd name="T34" fmla="*/ 2147483647 w 140"/>
                    <a:gd name="T35" fmla="*/ 2147483647 h 391"/>
                    <a:gd name="T36" fmla="*/ 0 w 140"/>
                    <a:gd name="T37" fmla="*/ 2147483647 h 391"/>
                    <a:gd name="T38" fmla="*/ 2147483647 w 140"/>
                    <a:gd name="T39" fmla="*/ 2147483647 h 391"/>
                    <a:gd name="T40" fmla="*/ 2147483647 w 140"/>
                    <a:gd name="T41" fmla="*/ 2147483647 h 391"/>
                    <a:gd name="T42" fmla="*/ 2147483647 w 140"/>
                    <a:gd name="T43" fmla="*/ 2147483647 h 391"/>
                    <a:gd name="T44" fmla="*/ 2147483647 w 140"/>
                    <a:gd name="T45" fmla="*/ 2147483647 h 391"/>
                    <a:gd name="T46" fmla="*/ 2147483647 w 140"/>
                    <a:gd name="T47" fmla="*/ 2147483647 h 391"/>
                    <a:gd name="T48" fmla="*/ 2147483647 w 140"/>
                    <a:gd name="T49" fmla="*/ 2147483647 h 391"/>
                    <a:gd name="T50" fmla="*/ 2147483647 w 140"/>
                    <a:gd name="T51" fmla="*/ 2147483647 h 391"/>
                    <a:gd name="T52" fmla="*/ 2147483647 w 140"/>
                    <a:gd name="T53" fmla="*/ 2147483647 h 391"/>
                    <a:gd name="T54" fmla="*/ 2147483647 w 140"/>
                    <a:gd name="T55" fmla="*/ 2147483647 h 391"/>
                    <a:gd name="T56" fmla="*/ 2147483647 w 140"/>
                    <a:gd name="T57" fmla="*/ 2147483647 h 391"/>
                    <a:gd name="T58" fmla="*/ 2147483647 w 140"/>
                    <a:gd name="T59" fmla="*/ 2147483647 h 391"/>
                    <a:gd name="T60" fmla="*/ 2147483647 w 140"/>
                    <a:gd name="T61" fmla="*/ 2147483647 h 391"/>
                    <a:gd name="T62" fmla="*/ 2147483647 w 140"/>
                    <a:gd name="T63" fmla="*/ 2147483647 h 391"/>
                    <a:gd name="T64" fmla="*/ 2147483647 w 140"/>
                    <a:gd name="T65" fmla="*/ 2147483647 h 391"/>
                    <a:gd name="T66" fmla="*/ 2147483647 w 140"/>
                    <a:gd name="T67" fmla="*/ 2147483647 h 391"/>
                    <a:gd name="T68" fmla="*/ 2147483647 w 140"/>
                    <a:gd name="T69" fmla="*/ 2147483647 h 391"/>
                    <a:gd name="T70" fmla="*/ 2147483647 w 140"/>
                    <a:gd name="T71" fmla="*/ 2147483647 h 391"/>
                    <a:gd name="T72" fmla="*/ 2147483647 w 140"/>
                    <a:gd name="T73" fmla="*/ 2147483647 h 391"/>
                    <a:gd name="T74" fmla="*/ 2147483647 w 140"/>
                    <a:gd name="T75" fmla="*/ 2147483647 h 391"/>
                    <a:gd name="T76" fmla="*/ 2147483647 w 140"/>
                    <a:gd name="T77" fmla="*/ 2147483647 h 391"/>
                    <a:gd name="T78" fmla="*/ 2147483647 w 140"/>
                    <a:gd name="T79" fmla="*/ 2147483647 h 391"/>
                    <a:gd name="T80" fmla="*/ 2147483647 w 140"/>
                    <a:gd name="T81" fmla="*/ 2147483647 h 391"/>
                    <a:gd name="T82" fmla="*/ 2147483647 w 140"/>
                    <a:gd name="T83" fmla="*/ 2147483647 h 3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0"/>
                    <a:gd name="T127" fmla="*/ 0 h 391"/>
                    <a:gd name="T128" fmla="*/ 140 w 140"/>
                    <a:gd name="T129" fmla="*/ 391 h 39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0" h="391">
                      <a:moveTo>
                        <a:pt x="127" y="348"/>
                      </a:moveTo>
                      <a:lnTo>
                        <a:pt x="139" y="280"/>
                      </a:lnTo>
                      <a:lnTo>
                        <a:pt x="131" y="275"/>
                      </a:lnTo>
                      <a:lnTo>
                        <a:pt x="133" y="246"/>
                      </a:lnTo>
                      <a:lnTo>
                        <a:pt x="94" y="144"/>
                      </a:lnTo>
                      <a:lnTo>
                        <a:pt x="87" y="62"/>
                      </a:lnTo>
                      <a:lnTo>
                        <a:pt x="69" y="19"/>
                      </a:lnTo>
                      <a:lnTo>
                        <a:pt x="69" y="0"/>
                      </a:lnTo>
                      <a:lnTo>
                        <a:pt x="64" y="0"/>
                      </a:lnTo>
                      <a:lnTo>
                        <a:pt x="46" y="12"/>
                      </a:lnTo>
                      <a:lnTo>
                        <a:pt x="29" y="12"/>
                      </a:lnTo>
                      <a:lnTo>
                        <a:pt x="14" y="37"/>
                      </a:lnTo>
                      <a:lnTo>
                        <a:pt x="10" y="65"/>
                      </a:lnTo>
                      <a:lnTo>
                        <a:pt x="0" y="86"/>
                      </a:lnTo>
                      <a:lnTo>
                        <a:pt x="0" y="98"/>
                      </a:lnTo>
                      <a:lnTo>
                        <a:pt x="20" y="106"/>
                      </a:lnTo>
                      <a:lnTo>
                        <a:pt x="20" y="113"/>
                      </a:lnTo>
                      <a:lnTo>
                        <a:pt x="6" y="110"/>
                      </a:lnTo>
                      <a:lnTo>
                        <a:pt x="0" y="127"/>
                      </a:lnTo>
                      <a:lnTo>
                        <a:pt x="4" y="146"/>
                      </a:lnTo>
                      <a:lnTo>
                        <a:pt x="16" y="192"/>
                      </a:lnTo>
                      <a:lnTo>
                        <a:pt x="31" y="231"/>
                      </a:lnTo>
                      <a:lnTo>
                        <a:pt x="45" y="219"/>
                      </a:lnTo>
                      <a:lnTo>
                        <a:pt x="66" y="227"/>
                      </a:lnTo>
                      <a:lnTo>
                        <a:pt x="79" y="240"/>
                      </a:lnTo>
                      <a:lnTo>
                        <a:pt x="75" y="257"/>
                      </a:lnTo>
                      <a:lnTo>
                        <a:pt x="69" y="271"/>
                      </a:lnTo>
                      <a:lnTo>
                        <a:pt x="73" y="288"/>
                      </a:lnTo>
                      <a:lnTo>
                        <a:pt x="93" y="277"/>
                      </a:lnTo>
                      <a:lnTo>
                        <a:pt x="110" y="275"/>
                      </a:lnTo>
                      <a:lnTo>
                        <a:pt x="114" y="284"/>
                      </a:lnTo>
                      <a:lnTo>
                        <a:pt x="114" y="298"/>
                      </a:lnTo>
                      <a:lnTo>
                        <a:pt x="104" y="319"/>
                      </a:lnTo>
                      <a:lnTo>
                        <a:pt x="104" y="332"/>
                      </a:lnTo>
                      <a:lnTo>
                        <a:pt x="94" y="350"/>
                      </a:lnTo>
                      <a:lnTo>
                        <a:pt x="94" y="376"/>
                      </a:lnTo>
                      <a:lnTo>
                        <a:pt x="104" y="390"/>
                      </a:lnTo>
                      <a:lnTo>
                        <a:pt x="114" y="380"/>
                      </a:lnTo>
                      <a:lnTo>
                        <a:pt x="114" y="365"/>
                      </a:lnTo>
                      <a:lnTo>
                        <a:pt x="123" y="365"/>
                      </a:lnTo>
                      <a:lnTo>
                        <a:pt x="125" y="353"/>
                      </a:lnTo>
                      <a:lnTo>
                        <a:pt x="127" y="348"/>
                      </a:lnTo>
                    </a:path>
                  </a:pathLst>
                </a:custGeom>
                <a:grpFill/>
                <a:ln w="12700" cap="rnd">
                  <a:solidFill>
                    <a:srgbClr val="000000"/>
                  </a:solidFill>
                  <a:round/>
                  <a:headEnd/>
                  <a:tailEnd/>
                </a:ln>
              </p:spPr>
              <p:txBody>
                <a:bodyP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4" name="Oval 44"/>
                <p:cNvSpPr>
                  <a:spLocks noChangeArrowheads="1"/>
                </p:cNvSpPr>
                <p:nvPr/>
              </p:nvSpPr>
              <p:spPr bwMode="auto">
                <a:xfrm rot="20725119">
                  <a:off x="1774682" y="2400031"/>
                  <a:ext cx="53547" cy="64357"/>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5" name="Line 58"/>
                <p:cNvSpPr>
                  <a:spLocks noChangeShapeType="1"/>
                </p:cNvSpPr>
                <p:nvPr/>
              </p:nvSpPr>
              <p:spPr bwMode="auto">
                <a:xfrm rot="20725119">
                  <a:off x="2070609" y="2541057"/>
                  <a:ext cx="742009" cy="632477"/>
                </a:xfrm>
                <a:prstGeom prst="line">
                  <a:avLst/>
                </a:prstGeom>
                <a:grpFill/>
                <a:ln w="12700">
                  <a:solidFill>
                    <a:srgbClr val="FF0000"/>
                  </a:solidFill>
                  <a:round/>
                  <a:headEnd/>
                  <a:tailEnd type="triangle"/>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6" name="Line 59"/>
                <p:cNvSpPr>
                  <a:spLocks noChangeShapeType="1"/>
                </p:cNvSpPr>
                <p:nvPr/>
              </p:nvSpPr>
              <p:spPr bwMode="auto">
                <a:xfrm rot="20725119">
                  <a:off x="1845458" y="2440653"/>
                  <a:ext cx="131956" cy="228580"/>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37" name="Line 60"/>
                <p:cNvSpPr>
                  <a:spLocks noChangeShapeType="1"/>
                </p:cNvSpPr>
                <p:nvPr/>
              </p:nvSpPr>
              <p:spPr bwMode="auto">
                <a:xfrm rot="20725119">
                  <a:off x="2945042" y="2972775"/>
                  <a:ext cx="866805" cy="426022"/>
                </a:xfrm>
                <a:prstGeom prst="line">
                  <a:avLst/>
                </a:prstGeom>
                <a:grpFill/>
                <a:ln w="12700">
                  <a:solidFill>
                    <a:srgbClr val="FF0000"/>
                  </a:solidFill>
                  <a:round/>
                  <a:headEnd/>
                  <a:tailEnd type="triangle"/>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grpSp>
              <p:nvGrpSpPr>
                <p:cNvPr id="138" name="Group 62"/>
                <p:cNvGrpSpPr>
                  <a:grpSpLocks/>
                </p:cNvGrpSpPr>
                <p:nvPr/>
              </p:nvGrpSpPr>
              <p:grpSpPr bwMode="auto">
                <a:xfrm rot="20725119">
                  <a:off x="460584" y="2450973"/>
                  <a:ext cx="1384573" cy="703492"/>
                  <a:chOff x="623" y="2343"/>
                  <a:chExt cx="724" cy="317"/>
                </a:xfrm>
                <a:grpFill/>
              </p:grpSpPr>
              <p:sp>
                <p:nvSpPr>
                  <p:cNvPr id="164" name="Line 63"/>
                  <p:cNvSpPr>
                    <a:spLocks noChangeShapeType="1"/>
                  </p:cNvSpPr>
                  <p:nvPr/>
                </p:nvSpPr>
                <p:spPr bwMode="auto">
                  <a:xfrm flipH="1" flipV="1">
                    <a:off x="1065" y="2343"/>
                    <a:ext cx="282" cy="71"/>
                  </a:xfrm>
                  <a:prstGeom prst="line">
                    <a:avLst/>
                  </a:prstGeom>
                  <a:grpFill/>
                  <a:ln w="12700">
                    <a:solidFill>
                      <a:srgbClr val="FF0000"/>
                    </a:solidFill>
                    <a:round/>
                    <a:headEnd/>
                    <a:tailEnd type="triangle"/>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5" name="Line 64"/>
                  <p:cNvSpPr>
                    <a:spLocks noChangeShapeType="1"/>
                  </p:cNvSpPr>
                  <p:nvPr/>
                </p:nvSpPr>
                <p:spPr bwMode="auto">
                  <a:xfrm flipH="1">
                    <a:off x="990" y="2343"/>
                    <a:ext cx="94" cy="32"/>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6" name="Line 65"/>
                  <p:cNvSpPr>
                    <a:spLocks noChangeShapeType="1"/>
                  </p:cNvSpPr>
                  <p:nvPr/>
                </p:nvSpPr>
                <p:spPr bwMode="auto">
                  <a:xfrm flipH="1" flipV="1">
                    <a:off x="943" y="2359"/>
                    <a:ext cx="49" cy="16"/>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7" name="Line 66"/>
                  <p:cNvSpPr>
                    <a:spLocks noChangeShapeType="1"/>
                  </p:cNvSpPr>
                  <p:nvPr/>
                </p:nvSpPr>
                <p:spPr bwMode="auto">
                  <a:xfrm flipH="1">
                    <a:off x="806" y="2358"/>
                    <a:ext cx="137" cy="180"/>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8" name="Line 67"/>
                  <p:cNvSpPr>
                    <a:spLocks noChangeShapeType="1"/>
                  </p:cNvSpPr>
                  <p:nvPr/>
                </p:nvSpPr>
                <p:spPr bwMode="auto">
                  <a:xfrm flipH="1">
                    <a:off x="691" y="2538"/>
                    <a:ext cx="115" cy="122"/>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9" name="Line 68"/>
                  <p:cNvSpPr>
                    <a:spLocks noChangeShapeType="1"/>
                  </p:cNvSpPr>
                  <p:nvPr/>
                </p:nvSpPr>
                <p:spPr bwMode="auto">
                  <a:xfrm flipH="1" flipV="1">
                    <a:off x="623" y="2642"/>
                    <a:ext cx="70" cy="18"/>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grpSp>
            <p:sp>
              <p:nvSpPr>
                <p:cNvPr id="139" name="Line 70"/>
                <p:cNvSpPr>
                  <a:spLocks noChangeShapeType="1"/>
                </p:cNvSpPr>
                <p:nvPr/>
              </p:nvSpPr>
              <p:spPr bwMode="auto">
                <a:xfrm rot="20725119" flipH="1">
                  <a:off x="1748073" y="2543422"/>
                  <a:ext cx="38248" cy="15535"/>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0" name="Line 71"/>
                <p:cNvSpPr>
                  <a:spLocks noChangeShapeType="1"/>
                </p:cNvSpPr>
                <p:nvPr/>
              </p:nvSpPr>
              <p:spPr bwMode="auto">
                <a:xfrm rot="20725119" flipH="1">
                  <a:off x="1757543" y="2477660"/>
                  <a:ext cx="73627" cy="71015"/>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1" name="Line 72"/>
                <p:cNvSpPr>
                  <a:spLocks noChangeShapeType="1"/>
                </p:cNvSpPr>
                <p:nvPr/>
              </p:nvSpPr>
              <p:spPr bwMode="auto">
                <a:xfrm rot="20725119" flipH="1">
                  <a:off x="1694671" y="2568462"/>
                  <a:ext cx="84145" cy="217484"/>
                </a:xfrm>
                <a:prstGeom prst="line">
                  <a:avLst/>
                </a:prstGeom>
                <a:grpFill/>
                <a:ln w="12700">
                  <a:solidFill>
                    <a:srgbClr val="FF0000"/>
                  </a:solidFill>
                  <a:round/>
                  <a:headEnd/>
                  <a:tailEnd type="triangle"/>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2" name="Line 73"/>
                <p:cNvSpPr>
                  <a:spLocks noChangeShapeType="1"/>
                </p:cNvSpPr>
                <p:nvPr/>
              </p:nvSpPr>
              <p:spPr bwMode="auto">
                <a:xfrm rot="20725119">
                  <a:off x="1744945" y="2748376"/>
                  <a:ext cx="15299" cy="252991"/>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3" name="Line 74"/>
                <p:cNvSpPr>
                  <a:spLocks noChangeShapeType="1"/>
                </p:cNvSpPr>
                <p:nvPr/>
              </p:nvSpPr>
              <p:spPr bwMode="auto">
                <a:xfrm rot="20725119" flipV="1">
                  <a:off x="3916729" y="3137710"/>
                  <a:ext cx="89084" cy="110473"/>
                </a:xfrm>
                <a:prstGeom prst="line">
                  <a:avLst/>
                </a:prstGeom>
                <a:grpFill/>
                <a:ln w="12700">
                  <a:solidFill>
                    <a:srgbClr val="FF0000"/>
                  </a:solidFill>
                  <a:round/>
                  <a:headEnd/>
                  <a:tailEnd/>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4" name="Rectangle 32"/>
                <p:cNvSpPr>
                  <a:spLocks noChangeArrowheads="1"/>
                </p:cNvSpPr>
                <p:nvPr/>
              </p:nvSpPr>
              <p:spPr bwMode="auto">
                <a:xfrm rot="880191">
                  <a:off x="2749154" y="2828335"/>
                  <a:ext cx="676365" cy="223752"/>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p>
                  <a:pPr algn="l" eaLnBrk="1" fontAlgn="auto" hangingPunct="1">
                    <a:lnSpc>
                      <a:spcPct val="100000"/>
                    </a:lnSpc>
                    <a:spcBef>
                      <a:spcPts val="0"/>
                    </a:spcBef>
                    <a:spcAft>
                      <a:spcPts val="0"/>
                    </a:spcAft>
                    <a:buClrTx/>
                    <a:defRPr/>
                  </a:pPr>
                  <a:r>
                    <a:rPr lang="en-US" sz="750" kern="0" dirty="0">
                      <a:solidFill>
                        <a:srgbClr val="FF0000"/>
                      </a:solidFill>
                      <a:latin typeface="Arial"/>
                      <a:ea typeface="MS PGothic" pitchFamily="34" charset="-128"/>
                      <a:cs typeface="Arial" charset="0"/>
                    </a:rPr>
                    <a:t>Enbridge</a:t>
                  </a:r>
                </a:p>
              </p:txBody>
            </p:sp>
            <p:sp>
              <p:nvSpPr>
                <p:cNvPr id="145" name="Rectangle 87"/>
                <p:cNvSpPr>
                  <a:spLocks noChangeArrowheads="1"/>
                </p:cNvSpPr>
                <p:nvPr/>
              </p:nvSpPr>
              <p:spPr bwMode="auto">
                <a:xfrm rot="960000">
                  <a:off x="4003595" y="3170072"/>
                  <a:ext cx="377477" cy="20962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p>
                  <a:pPr algn="l" eaLnBrk="1" fontAlgn="auto" hangingPunct="1">
                    <a:lnSpc>
                      <a:spcPct val="100000"/>
                    </a:lnSpc>
                    <a:spcBef>
                      <a:spcPts val="0"/>
                    </a:spcBef>
                    <a:spcAft>
                      <a:spcPts val="0"/>
                    </a:spcAft>
                    <a:buClrTx/>
                    <a:defRPr/>
                  </a:pPr>
                  <a:r>
                    <a:rPr lang="en-US" sz="675" kern="0" dirty="0">
                      <a:solidFill>
                        <a:srgbClr val="FF0000"/>
                      </a:solidFill>
                      <a:latin typeface="Arial"/>
                      <a:ea typeface="MS PGothic" pitchFamily="34" charset="-128"/>
                      <a:cs typeface="Arial" charset="0"/>
                    </a:rPr>
                    <a:t>WPL</a:t>
                  </a:r>
                </a:p>
              </p:txBody>
            </p:sp>
            <p:sp>
              <p:nvSpPr>
                <p:cNvPr id="146" name="Oval 90"/>
                <p:cNvSpPr>
                  <a:spLocks noChangeArrowheads="1"/>
                </p:cNvSpPr>
                <p:nvPr/>
              </p:nvSpPr>
              <p:spPr bwMode="auto">
                <a:xfrm rot="20725119">
                  <a:off x="820539" y="2921000"/>
                  <a:ext cx="53547" cy="57700"/>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7" name="Oval 98"/>
                <p:cNvSpPr>
                  <a:spLocks noChangeArrowheads="1"/>
                </p:cNvSpPr>
                <p:nvPr/>
              </p:nvSpPr>
              <p:spPr bwMode="auto">
                <a:xfrm rot="20725119">
                  <a:off x="3984875" y="3099127"/>
                  <a:ext cx="42073" cy="57700"/>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8" name="Oval 101"/>
                <p:cNvSpPr>
                  <a:spLocks noChangeArrowheads="1"/>
                </p:cNvSpPr>
                <p:nvPr/>
              </p:nvSpPr>
              <p:spPr bwMode="auto">
                <a:xfrm rot="20725119">
                  <a:off x="1777324" y="2963727"/>
                  <a:ext cx="51635" cy="66577"/>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49" name="Oval 102"/>
                <p:cNvSpPr>
                  <a:spLocks noChangeArrowheads="1"/>
                </p:cNvSpPr>
                <p:nvPr/>
              </p:nvSpPr>
              <p:spPr bwMode="auto">
                <a:xfrm rot="20725119">
                  <a:off x="2870643" y="3048779"/>
                  <a:ext cx="47809" cy="53261"/>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50" name="Oval 217"/>
                <p:cNvSpPr>
                  <a:spLocks noChangeArrowheads="1"/>
                </p:cNvSpPr>
                <p:nvPr/>
              </p:nvSpPr>
              <p:spPr bwMode="auto">
                <a:xfrm rot="20725119">
                  <a:off x="1923019" y="1935493"/>
                  <a:ext cx="47810" cy="53261"/>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51" name="Rectangle 54"/>
                <p:cNvSpPr>
                  <a:spLocks noChangeArrowheads="1"/>
                </p:cNvSpPr>
                <p:nvPr/>
              </p:nvSpPr>
              <p:spPr bwMode="auto">
                <a:xfrm>
                  <a:off x="3843439" y="2894599"/>
                  <a:ext cx="531120" cy="19547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Winnipeg</a:t>
                  </a:r>
                </a:p>
              </p:txBody>
            </p:sp>
            <p:sp>
              <p:nvSpPr>
                <p:cNvPr id="152" name="Rectangle 55"/>
                <p:cNvSpPr>
                  <a:spLocks noChangeArrowheads="1"/>
                </p:cNvSpPr>
                <p:nvPr/>
              </p:nvSpPr>
              <p:spPr bwMode="auto">
                <a:xfrm>
                  <a:off x="2711010" y="3166720"/>
                  <a:ext cx="455790"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Regina</a:t>
                  </a:r>
                </a:p>
              </p:txBody>
            </p:sp>
            <p:sp>
              <p:nvSpPr>
                <p:cNvPr id="153" name="Rectangle 56"/>
                <p:cNvSpPr>
                  <a:spLocks noChangeArrowheads="1"/>
                </p:cNvSpPr>
                <p:nvPr/>
              </p:nvSpPr>
              <p:spPr bwMode="auto">
                <a:xfrm>
                  <a:off x="1713072" y="3059107"/>
                  <a:ext cx="452598"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Calgary</a:t>
                  </a:r>
                </a:p>
              </p:txBody>
            </p:sp>
            <p:sp>
              <p:nvSpPr>
                <p:cNvPr id="154" name="Rectangle 57"/>
                <p:cNvSpPr>
                  <a:spLocks noChangeArrowheads="1"/>
                </p:cNvSpPr>
                <p:nvPr/>
              </p:nvSpPr>
              <p:spPr bwMode="auto">
                <a:xfrm>
                  <a:off x="1823246" y="2236548"/>
                  <a:ext cx="584579"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Edmonton</a:t>
                  </a:r>
                </a:p>
              </p:txBody>
            </p:sp>
            <p:sp>
              <p:nvSpPr>
                <p:cNvPr id="155" name="Rectangle 85"/>
                <p:cNvSpPr>
                  <a:spLocks noChangeArrowheads="1"/>
                </p:cNvSpPr>
                <p:nvPr/>
              </p:nvSpPr>
              <p:spPr bwMode="auto">
                <a:xfrm>
                  <a:off x="1354417" y="2589073"/>
                  <a:ext cx="451911" cy="223738"/>
                </a:xfrm>
                <a:prstGeom prst="rect">
                  <a:avLst/>
                </a:prstGeom>
                <a:noFill/>
                <a:ln>
                  <a:noFill/>
                </a:ln>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750" kern="0" dirty="0">
                      <a:solidFill>
                        <a:srgbClr val="FF0000"/>
                      </a:solidFill>
                      <a:latin typeface="Arial"/>
                      <a:ea typeface="MS PGothic" pitchFamily="34" charset="-128"/>
                      <a:cs typeface="Arial" charset="0"/>
                    </a:rPr>
                    <a:t>APPL</a:t>
                  </a:r>
                </a:p>
              </p:txBody>
            </p:sp>
            <p:sp>
              <p:nvSpPr>
                <p:cNvPr id="156" name="Rectangle 86"/>
                <p:cNvSpPr>
                  <a:spLocks noChangeArrowheads="1"/>
                </p:cNvSpPr>
                <p:nvPr/>
              </p:nvSpPr>
              <p:spPr bwMode="auto">
                <a:xfrm>
                  <a:off x="310026" y="2513167"/>
                  <a:ext cx="507050" cy="2237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750" kern="0" dirty="0">
                      <a:solidFill>
                        <a:srgbClr val="FF0000"/>
                      </a:solidFill>
                      <a:latin typeface="Arial"/>
                      <a:ea typeface="MS PGothic" pitchFamily="34" charset="-128"/>
                      <a:cs typeface="Arial" charset="0"/>
                    </a:rPr>
                    <a:t>TMPL</a:t>
                  </a:r>
                </a:p>
              </p:txBody>
            </p:sp>
            <p:sp>
              <p:nvSpPr>
                <p:cNvPr id="157" name="Rectangle 88"/>
                <p:cNvSpPr>
                  <a:spLocks noChangeArrowheads="1"/>
                </p:cNvSpPr>
                <p:nvPr/>
              </p:nvSpPr>
              <p:spPr bwMode="auto">
                <a:xfrm>
                  <a:off x="1027445" y="3129611"/>
                  <a:ext cx="561683"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Kamloops</a:t>
                  </a:r>
                </a:p>
              </p:txBody>
            </p:sp>
            <p:sp>
              <p:nvSpPr>
                <p:cNvPr id="158" name="Rectangle 89"/>
                <p:cNvSpPr>
                  <a:spLocks noChangeArrowheads="1"/>
                </p:cNvSpPr>
                <p:nvPr/>
              </p:nvSpPr>
              <p:spPr bwMode="auto">
                <a:xfrm>
                  <a:off x="503081" y="3248598"/>
                  <a:ext cx="850251"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Vancouver</a:t>
                  </a:r>
                </a:p>
              </p:txBody>
            </p:sp>
            <p:sp>
              <p:nvSpPr>
                <p:cNvPr id="159" name="Rectangle 218"/>
                <p:cNvSpPr>
                  <a:spLocks noChangeArrowheads="1"/>
                </p:cNvSpPr>
                <p:nvPr/>
              </p:nvSpPr>
              <p:spPr bwMode="auto">
                <a:xfrm>
                  <a:off x="1542435" y="1696008"/>
                  <a:ext cx="706855"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Fort McMurray</a:t>
                  </a:r>
                </a:p>
              </p:txBody>
            </p:sp>
            <p:sp>
              <p:nvSpPr>
                <p:cNvPr id="160" name="Line 58"/>
                <p:cNvSpPr>
                  <a:spLocks noChangeShapeType="1"/>
                </p:cNvSpPr>
                <p:nvPr/>
              </p:nvSpPr>
              <p:spPr bwMode="auto">
                <a:xfrm rot="20725119" flipV="1">
                  <a:off x="2565768" y="2716832"/>
                  <a:ext cx="231652" cy="193713"/>
                </a:xfrm>
                <a:prstGeom prst="line">
                  <a:avLst/>
                </a:prstGeom>
                <a:grpFill/>
                <a:ln w="12700">
                  <a:solidFill>
                    <a:srgbClr val="FF0000"/>
                  </a:solidFill>
                  <a:round/>
                  <a:headEnd/>
                  <a:tailEnd type="triangle"/>
                </a:ln>
                <a:extLst/>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1" name="Oval 217"/>
                <p:cNvSpPr>
                  <a:spLocks noChangeArrowheads="1"/>
                </p:cNvSpPr>
                <p:nvPr/>
              </p:nvSpPr>
              <p:spPr bwMode="auto">
                <a:xfrm rot="20725119">
                  <a:off x="2766897" y="2686622"/>
                  <a:ext cx="45719" cy="49205"/>
                </a:xfrm>
                <a:prstGeom prst="ellipse">
                  <a:avLst/>
                </a:prstGeom>
                <a:grp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defRPr/>
                  </a:pPr>
                  <a:endParaRPr lang="en-US" sz="600" b="0" kern="0" dirty="0">
                    <a:solidFill>
                      <a:sysClr val="windowText" lastClr="000000"/>
                    </a:solidFill>
                    <a:latin typeface="Arial"/>
                    <a:ea typeface="MS PGothic" pitchFamily="34" charset="-128"/>
                    <a:cs typeface="Arial" charset="0"/>
                  </a:endParaRPr>
                </a:p>
              </p:txBody>
            </p:sp>
            <p:sp>
              <p:nvSpPr>
                <p:cNvPr id="162" name="Rectangle 218"/>
                <p:cNvSpPr>
                  <a:spLocks noChangeArrowheads="1"/>
                </p:cNvSpPr>
                <p:nvPr/>
              </p:nvSpPr>
              <p:spPr bwMode="auto">
                <a:xfrm>
                  <a:off x="2852129" y="2600826"/>
                  <a:ext cx="612440" cy="19547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55" tIns="33332" rIns="67855" bIns="33332">
                  <a:spAutoFit/>
                </a:bodyPr>
                <a:lstStyle/>
                <a:p>
                  <a:pPr algn="l" eaLnBrk="1" fontAlgn="auto" hangingPunct="1">
                    <a:lnSpc>
                      <a:spcPct val="100000"/>
                    </a:lnSpc>
                    <a:spcBef>
                      <a:spcPts val="0"/>
                    </a:spcBef>
                    <a:spcAft>
                      <a:spcPts val="0"/>
                    </a:spcAft>
                    <a:buClrTx/>
                    <a:defRPr/>
                  </a:pPr>
                  <a:r>
                    <a:rPr lang="en-US" sz="600" b="0" kern="0" dirty="0">
                      <a:solidFill>
                        <a:srgbClr val="1F497D"/>
                      </a:solidFill>
                      <a:latin typeface="Arial"/>
                      <a:ea typeface="MS PGothic" pitchFamily="34" charset="-128"/>
                      <a:cs typeface="Arial" charset="0"/>
                    </a:rPr>
                    <a:t>Saskatoon</a:t>
                  </a:r>
                </a:p>
              </p:txBody>
            </p:sp>
            <p:sp>
              <p:nvSpPr>
                <p:cNvPr id="163" name="Rectangle 48"/>
                <p:cNvSpPr>
                  <a:spLocks noChangeArrowheads="1"/>
                </p:cNvSpPr>
                <p:nvPr/>
              </p:nvSpPr>
              <p:spPr bwMode="auto">
                <a:xfrm>
                  <a:off x="2323531" y="2551323"/>
                  <a:ext cx="395704" cy="223752"/>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p>
                  <a:pPr algn="l" eaLnBrk="1" fontAlgn="auto" hangingPunct="1">
                    <a:lnSpc>
                      <a:spcPct val="100000"/>
                    </a:lnSpc>
                    <a:spcBef>
                      <a:spcPts val="0"/>
                    </a:spcBef>
                    <a:spcAft>
                      <a:spcPts val="0"/>
                    </a:spcAft>
                    <a:buClrTx/>
                    <a:defRPr/>
                  </a:pPr>
                  <a:r>
                    <a:rPr lang="en-US" sz="750" kern="0" dirty="0">
                      <a:solidFill>
                        <a:srgbClr val="FF0000"/>
                      </a:solidFill>
                      <a:latin typeface="Arial"/>
                      <a:ea typeface="MS PGothic" pitchFamily="34" charset="-128"/>
                      <a:cs typeface="Arial" charset="0"/>
                    </a:rPr>
                    <a:t>SPL</a:t>
                  </a:r>
                </a:p>
              </p:txBody>
            </p:sp>
          </p:grpSp>
          <p:sp>
            <p:nvSpPr>
              <p:cNvPr id="121" name="Text Box 525"/>
              <p:cNvSpPr txBox="1">
                <a:spLocks noChangeArrowheads="1"/>
              </p:cNvSpPr>
              <p:nvPr/>
            </p:nvSpPr>
            <p:spPr bwMode="auto">
              <a:xfrm>
                <a:off x="851773" y="6414449"/>
                <a:ext cx="1004888" cy="39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fontAlgn="auto" hangingPunct="1">
                  <a:lnSpc>
                    <a:spcPct val="100000"/>
                  </a:lnSpc>
                  <a:spcAft>
                    <a:spcPts val="0"/>
                  </a:spcAft>
                  <a:buClrTx/>
                  <a:defRPr/>
                </a:pPr>
                <a:r>
                  <a:rPr lang="en-US" sz="600" b="0" dirty="0">
                    <a:solidFill>
                      <a:srgbClr val="FF3300"/>
                    </a:solidFill>
                    <a:latin typeface="Arial"/>
                  </a:rPr>
                  <a:t>Exports / Imports</a:t>
                </a:r>
              </a:p>
            </p:txBody>
          </p:sp>
        </p:grpSp>
        <p:grpSp>
          <p:nvGrpSpPr>
            <p:cNvPr id="9" name="Group 10"/>
            <p:cNvGrpSpPr/>
            <p:nvPr/>
          </p:nvGrpSpPr>
          <p:grpSpPr>
            <a:xfrm>
              <a:off x="1514901" y="3982807"/>
              <a:ext cx="6752692" cy="2776030"/>
              <a:chOff x="1514901" y="3982807"/>
              <a:chExt cx="6752692" cy="2776030"/>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7019" y="5357262"/>
                <a:ext cx="134326" cy="16740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4"/>
              <p:cNvSpPr txBox="1"/>
              <p:nvPr/>
            </p:nvSpPr>
            <p:spPr>
              <a:xfrm>
                <a:off x="6557711" y="6243053"/>
                <a:ext cx="515329" cy="229781"/>
              </a:xfrm>
              <a:prstGeom prst="rect">
                <a:avLst/>
              </a:prstGeom>
              <a:noFill/>
            </p:spPr>
            <p:txBody>
              <a:bodyPr wrap="none" rtlCol="0">
                <a:spAutoFit/>
              </a:bodyPr>
              <a:lstStyle/>
              <a:p>
                <a:pPr algn="l" eaLnBrk="1" fontAlgn="auto" hangingPunct="1">
                  <a:lnSpc>
                    <a:spcPct val="100000"/>
                  </a:lnSpc>
                  <a:spcBef>
                    <a:spcPts val="0"/>
                  </a:spcBef>
                  <a:spcAft>
                    <a:spcPts val="0"/>
                  </a:spcAft>
                  <a:buClrTx/>
                </a:pPr>
                <a:r>
                  <a:rPr lang="en-US" sz="450" b="0" dirty="0">
                    <a:solidFill>
                      <a:prstClr val="black"/>
                    </a:solidFill>
                    <a:latin typeface="Arial"/>
                  </a:rPr>
                  <a:t>Gretna</a:t>
                </a:r>
              </a:p>
            </p:txBody>
          </p:sp>
          <p:cxnSp>
            <p:nvCxnSpPr>
              <p:cNvPr id="12" name="Straight Arrow Connector 15"/>
              <p:cNvCxnSpPr/>
              <p:nvPr/>
            </p:nvCxnSpPr>
            <p:spPr bwMode="auto">
              <a:xfrm>
                <a:off x="2847606" y="5910860"/>
                <a:ext cx="242387" cy="12002"/>
              </a:xfrm>
              <a:prstGeom prst="straightConnector1">
                <a:avLst/>
              </a:prstGeom>
              <a:noFill/>
              <a:ln w="15875" cap="flat" cmpd="sng" algn="ctr">
                <a:solidFill>
                  <a:srgbClr val="FF0000"/>
                </a:solidFill>
                <a:prstDash val="solid"/>
                <a:round/>
                <a:headEnd type="none" w="med" len="med"/>
                <a:tailEnd type="triangle"/>
              </a:ln>
              <a:effectLst/>
            </p:spPr>
          </p:cxn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7244" y="5880972"/>
                <a:ext cx="133221" cy="16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7490" y="6047510"/>
                <a:ext cx="117334" cy="146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8"/>
              <p:cNvCxnSpPr/>
              <p:nvPr/>
            </p:nvCxnSpPr>
            <p:spPr bwMode="auto">
              <a:xfrm>
                <a:off x="7069540" y="6073254"/>
                <a:ext cx="1105469" cy="163773"/>
              </a:xfrm>
              <a:prstGeom prst="line">
                <a:avLst/>
              </a:prstGeom>
              <a:noFill/>
              <a:ln w="15875" cap="flat" cmpd="sng" algn="ctr">
                <a:solidFill>
                  <a:srgbClr val="FF3300"/>
                </a:solidFill>
                <a:prstDash val="dash"/>
                <a:round/>
                <a:headEnd type="none" w="med" len="med"/>
                <a:tailEnd type="triangle" w="med" len="med"/>
              </a:ln>
              <a:effectLst/>
            </p:spPr>
          </p:cxnSp>
          <p:sp>
            <p:nvSpPr>
              <p:cNvPr id="16" name="TextBox 19"/>
              <p:cNvSpPr txBox="1"/>
              <p:nvPr/>
            </p:nvSpPr>
            <p:spPr>
              <a:xfrm>
                <a:off x="3364874" y="3982807"/>
                <a:ext cx="858577" cy="229781"/>
              </a:xfrm>
              <a:prstGeom prst="rect">
                <a:avLst/>
              </a:prstGeom>
              <a:noFill/>
            </p:spPr>
            <p:txBody>
              <a:bodyPr wrap="none" rtlCol="0">
                <a:spAutoFit/>
              </a:bodyPr>
              <a:lstStyle/>
              <a:p>
                <a:pPr algn="l" eaLnBrk="1" fontAlgn="auto" hangingPunct="1">
                  <a:lnSpc>
                    <a:spcPct val="100000"/>
                  </a:lnSpc>
                  <a:spcBef>
                    <a:spcPts val="0"/>
                  </a:spcBef>
                  <a:spcAft>
                    <a:spcPts val="0"/>
                  </a:spcAft>
                  <a:buClrTx/>
                </a:pPr>
                <a:r>
                  <a:rPr lang="en-US" sz="450" b="0" dirty="0">
                    <a:solidFill>
                      <a:prstClr val="black"/>
                    </a:solidFill>
                    <a:latin typeface="Arial"/>
                  </a:rPr>
                  <a:t>Rail to the North</a:t>
                </a:r>
              </a:p>
            </p:txBody>
          </p:sp>
          <p:sp>
            <p:nvSpPr>
              <p:cNvPr id="17" name="Line 521"/>
              <p:cNvSpPr>
                <a:spLocks noChangeShapeType="1"/>
              </p:cNvSpPr>
              <p:nvPr/>
            </p:nvSpPr>
            <p:spPr bwMode="auto">
              <a:xfrm flipH="1">
                <a:off x="5745273" y="6414449"/>
                <a:ext cx="928482" cy="344388"/>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fontAlgn="auto" hangingPunct="1">
                  <a:lnSpc>
                    <a:spcPct val="100000"/>
                  </a:lnSpc>
                  <a:spcBef>
                    <a:spcPct val="0"/>
                  </a:spcBef>
                  <a:spcAft>
                    <a:spcPts val="0"/>
                  </a:spcAft>
                  <a:buClrTx/>
                  <a:defRPr/>
                </a:pPr>
                <a:endParaRPr lang="en-US" sz="900" b="0" dirty="0">
                  <a:solidFill>
                    <a:srgbClr val="000000"/>
                  </a:solidFill>
                  <a:latin typeface="Arial"/>
                </a:endParaRPr>
              </a:p>
            </p:txBody>
          </p:sp>
          <p:sp>
            <p:nvSpPr>
              <p:cNvPr id="18" name="Line 522"/>
              <p:cNvSpPr>
                <a:spLocks noChangeShapeType="1"/>
              </p:cNvSpPr>
              <p:nvPr/>
            </p:nvSpPr>
            <p:spPr bwMode="auto">
              <a:xfrm flipH="1">
                <a:off x="5213889" y="6291618"/>
                <a:ext cx="204271" cy="40211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fontAlgn="auto" hangingPunct="1">
                  <a:lnSpc>
                    <a:spcPct val="100000"/>
                  </a:lnSpc>
                  <a:spcBef>
                    <a:spcPct val="0"/>
                  </a:spcBef>
                  <a:spcAft>
                    <a:spcPts val="0"/>
                  </a:spcAft>
                  <a:buClrTx/>
                  <a:defRPr/>
                </a:pPr>
                <a:endParaRPr lang="en-US" sz="900" b="0" dirty="0">
                  <a:solidFill>
                    <a:srgbClr val="000000"/>
                  </a:solidFill>
                  <a:latin typeface="Arial"/>
                </a:endParaRPr>
              </a:p>
            </p:txBody>
          </p:sp>
          <p:sp>
            <p:nvSpPr>
              <p:cNvPr id="19" name="Line 521"/>
              <p:cNvSpPr>
                <a:spLocks noChangeShapeType="1"/>
              </p:cNvSpPr>
              <p:nvPr/>
            </p:nvSpPr>
            <p:spPr bwMode="auto">
              <a:xfrm flipH="1">
                <a:off x="1514901" y="6072586"/>
                <a:ext cx="1006778" cy="369157"/>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fontAlgn="auto" hangingPunct="1">
                  <a:lnSpc>
                    <a:spcPct val="100000"/>
                  </a:lnSpc>
                  <a:spcBef>
                    <a:spcPct val="0"/>
                  </a:spcBef>
                  <a:spcAft>
                    <a:spcPts val="0"/>
                  </a:spcAft>
                  <a:buClrTx/>
                  <a:defRPr/>
                </a:pPr>
                <a:endParaRPr lang="en-US" sz="900" b="0" dirty="0">
                  <a:solidFill>
                    <a:srgbClr val="000000"/>
                  </a:solidFill>
                  <a:latin typeface="Arial"/>
                </a:endParaRPr>
              </a:p>
            </p:txBody>
          </p:sp>
          <p:sp>
            <p:nvSpPr>
              <p:cNvPr id="20" name="Line 521"/>
              <p:cNvSpPr>
                <a:spLocks noChangeShapeType="1"/>
              </p:cNvSpPr>
              <p:nvPr/>
            </p:nvSpPr>
            <p:spPr bwMode="auto">
              <a:xfrm flipV="1">
                <a:off x="1555845" y="6147562"/>
                <a:ext cx="1067485" cy="457953"/>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fontAlgn="auto" hangingPunct="1">
                  <a:lnSpc>
                    <a:spcPct val="100000"/>
                  </a:lnSpc>
                  <a:spcBef>
                    <a:spcPct val="0"/>
                  </a:spcBef>
                  <a:spcAft>
                    <a:spcPts val="0"/>
                  </a:spcAft>
                  <a:buClrTx/>
                  <a:defRPr/>
                </a:pPr>
                <a:endParaRPr lang="en-US" sz="900" b="0" dirty="0">
                  <a:solidFill>
                    <a:srgbClr val="000000"/>
                  </a:solidFill>
                  <a:latin typeface="Arial"/>
                </a:endParaRPr>
              </a:p>
            </p:txBody>
          </p:sp>
          <p:cxnSp>
            <p:nvCxnSpPr>
              <p:cNvPr id="21" name="Straight Connector 26"/>
              <p:cNvCxnSpPr/>
              <p:nvPr/>
            </p:nvCxnSpPr>
            <p:spPr bwMode="auto">
              <a:xfrm flipH="1" flipV="1">
                <a:off x="3916907" y="4162567"/>
                <a:ext cx="165236" cy="825813"/>
              </a:xfrm>
              <a:prstGeom prst="line">
                <a:avLst/>
              </a:prstGeom>
              <a:noFill/>
              <a:ln w="15875" cap="flat" cmpd="sng" algn="ctr">
                <a:solidFill>
                  <a:srgbClr val="FF0000"/>
                </a:solidFill>
                <a:prstDash val="dash"/>
                <a:round/>
                <a:headEnd type="none" w="med" len="med"/>
                <a:tailEnd type="triangle" w="med" len="med"/>
              </a:ln>
              <a:effectLst/>
            </p:spPr>
          </p:cxnSp>
          <p:sp>
            <p:nvSpPr>
              <p:cNvPr id="22" name="TextBox 32"/>
              <p:cNvSpPr txBox="1"/>
              <p:nvPr/>
            </p:nvSpPr>
            <p:spPr>
              <a:xfrm rot="480000">
                <a:off x="7299177" y="5899591"/>
                <a:ext cx="968416" cy="262607"/>
              </a:xfrm>
              <a:prstGeom prst="rect">
                <a:avLst/>
              </a:prstGeom>
              <a:noFill/>
            </p:spPr>
            <p:txBody>
              <a:bodyPr wrap="none" rtlCol="0">
                <a:spAutoFit/>
              </a:bodyPr>
              <a:lstStyle/>
              <a:p>
                <a:pPr algn="l" eaLnBrk="1" fontAlgn="auto" hangingPunct="1">
                  <a:lnSpc>
                    <a:spcPct val="100000"/>
                  </a:lnSpc>
                  <a:spcBef>
                    <a:spcPts val="0"/>
                  </a:spcBef>
                  <a:spcAft>
                    <a:spcPts val="0"/>
                  </a:spcAft>
                  <a:buClrTx/>
                </a:pPr>
                <a:r>
                  <a:rPr lang="en-US" sz="600" b="0" dirty="0">
                    <a:solidFill>
                      <a:srgbClr val="FF3300"/>
                    </a:solidFill>
                    <a:latin typeface="Arial"/>
                  </a:rPr>
                  <a:t>Rail to Ontario</a:t>
                </a:r>
              </a:p>
            </p:txBody>
          </p:sp>
          <p:cxnSp>
            <p:nvCxnSpPr>
              <p:cNvPr id="23" name="Straight Connector 41"/>
              <p:cNvCxnSpPr/>
              <p:nvPr/>
            </p:nvCxnSpPr>
            <p:spPr bwMode="auto">
              <a:xfrm flipH="1" flipV="1">
                <a:off x="2628900" y="4335236"/>
                <a:ext cx="1396094" cy="759278"/>
              </a:xfrm>
              <a:prstGeom prst="line">
                <a:avLst/>
              </a:prstGeom>
              <a:noFill/>
              <a:ln w="15875" cap="flat" cmpd="sng" algn="ctr">
                <a:solidFill>
                  <a:srgbClr val="FF0000"/>
                </a:solidFill>
                <a:prstDash val="dash"/>
                <a:round/>
                <a:headEnd type="none" w="med" len="med"/>
                <a:tailEnd type="triangle" w="med" len="med"/>
              </a:ln>
              <a:effectLst/>
            </p:spPr>
          </p:cxnSp>
          <p:grpSp>
            <p:nvGrpSpPr>
              <p:cNvPr id="24" name="Group 160"/>
              <p:cNvGrpSpPr>
                <a:grpSpLocks/>
              </p:cNvGrpSpPr>
              <p:nvPr/>
            </p:nvGrpSpPr>
            <p:grpSpPr bwMode="auto">
              <a:xfrm>
                <a:off x="4171246" y="4960323"/>
                <a:ext cx="212725" cy="117475"/>
                <a:chOff x="3460" y="3734"/>
                <a:chExt cx="152" cy="90"/>
              </a:xfrm>
            </p:grpSpPr>
            <p:sp>
              <p:nvSpPr>
                <p:cNvPr id="106" name="Freeform 161"/>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7" name="Freeform 162"/>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8" name="Freeform 163"/>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9" name="Freeform 164"/>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0" name="Freeform 165"/>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1" name="Freeform 166"/>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2" name="Freeform 167"/>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3" name="Line 168"/>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4" name="Line 169"/>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115" name="Group 170"/>
                <p:cNvGrpSpPr>
                  <a:grpSpLocks/>
                </p:cNvGrpSpPr>
                <p:nvPr/>
              </p:nvGrpSpPr>
              <p:grpSpPr bwMode="auto">
                <a:xfrm>
                  <a:off x="3548" y="3764"/>
                  <a:ext cx="64" cy="60"/>
                  <a:chOff x="3548" y="3764"/>
                  <a:chExt cx="64" cy="60"/>
                </a:xfrm>
              </p:grpSpPr>
              <p:sp>
                <p:nvSpPr>
                  <p:cNvPr id="116" name="Freeform 171"/>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7" name="Freeform 172"/>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8" name="Freeform 173"/>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19" name="Freeform 174"/>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grpSp>
            <p:nvGrpSpPr>
              <p:cNvPr id="25" name="Group 160"/>
              <p:cNvGrpSpPr>
                <a:grpSpLocks/>
              </p:cNvGrpSpPr>
              <p:nvPr/>
            </p:nvGrpSpPr>
            <p:grpSpPr bwMode="auto">
              <a:xfrm>
                <a:off x="3644678" y="4791067"/>
                <a:ext cx="212725" cy="117475"/>
                <a:chOff x="3460" y="3734"/>
                <a:chExt cx="152" cy="90"/>
              </a:xfrm>
            </p:grpSpPr>
            <p:sp>
              <p:nvSpPr>
                <p:cNvPr id="92" name="Freeform 161"/>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3" name="Freeform 162"/>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4" name="Freeform 163"/>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5" name="Freeform 164"/>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6" name="Freeform 165"/>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7" name="Freeform 166"/>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8" name="Freeform 167"/>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9" name="Line 168"/>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0" name="Line 169"/>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101" name="Group 170"/>
                <p:cNvGrpSpPr>
                  <a:grpSpLocks/>
                </p:cNvGrpSpPr>
                <p:nvPr/>
              </p:nvGrpSpPr>
              <p:grpSpPr bwMode="auto">
                <a:xfrm>
                  <a:off x="3548" y="3764"/>
                  <a:ext cx="64" cy="60"/>
                  <a:chOff x="3548" y="3764"/>
                  <a:chExt cx="64" cy="60"/>
                </a:xfrm>
              </p:grpSpPr>
              <p:sp>
                <p:nvSpPr>
                  <p:cNvPr id="102" name="Freeform 171"/>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3" name="Freeform 172"/>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4" name="Freeform 173"/>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105" name="Freeform 174"/>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grpSp>
            <p:nvGrpSpPr>
              <p:cNvPr id="26" name="Group 145"/>
              <p:cNvGrpSpPr>
                <a:grpSpLocks/>
              </p:cNvGrpSpPr>
              <p:nvPr/>
            </p:nvGrpSpPr>
            <p:grpSpPr bwMode="auto">
              <a:xfrm>
                <a:off x="3937204" y="4884079"/>
                <a:ext cx="212725" cy="117475"/>
                <a:chOff x="3460" y="3734"/>
                <a:chExt cx="152" cy="90"/>
              </a:xfrm>
            </p:grpSpPr>
            <p:sp>
              <p:nvSpPr>
                <p:cNvPr id="78" name="Freeform 146"/>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9" name="Freeform 147"/>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0" name="Freeform 148"/>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1" name="Freeform 149"/>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2" name="Freeform 150"/>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FF33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3" name="Freeform 151"/>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FF33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4" name="Freeform 152"/>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5" name="Line 153"/>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6" name="Line 154"/>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87" name="Group 155"/>
                <p:cNvGrpSpPr>
                  <a:grpSpLocks/>
                </p:cNvGrpSpPr>
                <p:nvPr/>
              </p:nvGrpSpPr>
              <p:grpSpPr bwMode="auto">
                <a:xfrm>
                  <a:off x="3548" y="3764"/>
                  <a:ext cx="64" cy="60"/>
                  <a:chOff x="3548" y="3764"/>
                  <a:chExt cx="64" cy="60"/>
                </a:xfrm>
              </p:grpSpPr>
              <p:sp>
                <p:nvSpPr>
                  <p:cNvPr id="88" name="Freeform 156"/>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89" name="Freeform 157"/>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0" name="Freeform 158"/>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91" name="Freeform 159"/>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33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grpSp>
            <p:nvGrpSpPr>
              <p:cNvPr id="27" name="Group 160"/>
              <p:cNvGrpSpPr>
                <a:grpSpLocks/>
              </p:cNvGrpSpPr>
              <p:nvPr/>
            </p:nvGrpSpPr>
            <p:grpSpPr bwMode="auto">
              <a:xfrm>
                <a:off x="2612410" y="6120878"/>
                <a:ext cx="212725" cy="117475"/>
                <a:chOff x="3460" y="3734"/>
                <a:chExt cx="152" cy="90"/>
              </a:xfrm>
            </p:grpSpPr>
            <p:sp>
              <p:nvSpPr>
                <p:cNvPr id="64" name="Freeform 161"/>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5" name="Freeform 162"/>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6" name="Freeform 163"/>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7" name="Freeform 164"/>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8" name="Freeform 165"/>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9" name="Freeform 166"/>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0" name="Freeform 167"/>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1" name="Line 168"/>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2" name="Line 169"/>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73" name="Group 170"/>
                <p:cNvGrpSpPr>
                  <a:grpSpLocks/>
                </p:cNvGrpSpPr>
                <p:nvPr/>
              </p:nvGrpSpPr>
              <p:grpSpPr bwMode="auto">
                <a:xfrm>
                  <a:off x="3548" y="3764"/>
                  <a:ext cx="64" cy="60"/>
                  <a:chOff x="3548" y="3764"/>
                  <a:chExt cx="64" cy="60"/>
                </a:xfrm>
              </p:grpSpPr>
              <p:sp>
                <p:nvSpPr>
                  <p:cNvPr id="74" name="Freeform 171"/>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5" name="Freeform 172"/>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6" name="Freeform 173"/>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77" name="Freeform 174"/>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grpSp>
            <p:nvGrpSpPr>
              <p:cNvPr id="28" name="Group 160"/>
              <p:cNvGrpSpPr>
                <a:grpSpLocks/>
              </p:cNvGrpSpPr>
              <p:nvPr/>
            </p:nvGrpSpPr>
            <p:grpSpPr bwMode="auto">
              <a:xfrm>
                <a:off x="5253859" y="6000436"/>
                <a:ext cx="212725" cy="117475"/>
                <a:chOff x="3460" y="3734"/>
                <a:chExt cx="152" cy="90"/>
              </a:xfrm>
            </p:grpSpPr>
            <p:sp>
              <p:nvSpPr>
                <p:cNvPr id="50" name="Freeform 161"/>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1" name="Freeform 162"/>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2" name="Freeform 163"/>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3" name="Freeform 164"/>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4" name="Freeform 165"/>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5" name="Freeform 166"/>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6" name="Freeform 167"/>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7" name="Line 168"/>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58" name="Line 169"/>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59" name="Group 170"/>
                <p:cNvGrpSpPr>
                  <a:grpSpLocks/>
                </p:cNvGrpSpPr>
                <p:nvPr/>
              </p:nvGrpSpPr>
              <p:grpSpPr bwMode="auto">
                <a:xfrm>
                  <a:off x="3548" y="3764"/>
                  <a:ext cx="64" cy="60"/>
                  <a:chOff x="3548" y="3764"/>
                  <a:chExt cx="64" cy="60"/>
                </a:xfrm>
              </p:grpSpPr>
              <p:sp>
                <p:nvSpPr>
                  <p:cNvPr id="60" name="Freeform 171"/>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1" name="Freeform 172"/>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2" name="Freeform 173"/>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63" name="Freeform 174"/>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grpSp>
            <p:nvGrpSpPr>
              <p:cNvPr id="29" name="Group 160"/>
              <p:cNvGrpSpPr>
                <a:grpSpLocks/>
              </p:cNvGrpSpPr>
              <p:nvPr/>
            </p:nvGrpSpPr>
            <p:grpSpPr bwMode="auto">
              <a:xfrm>
                <a:off x="2365849" y="4246904"/>
                <a:ext cx="212725" cy="117475"/>
                <a:chOff x="3460" y="3734"/>
                <a:chExt cx="152" cy="90"/>
              </a:xfrm>
            </p:grpSpPr>
            <p:sp>
              <p:nvSpPr>
                <p:cNvPr id="36" name="Freeform 161"/>
                <p:cNvSpPr>
                  <a:spLocks/>
                </p:cNvSpPr>
                <p:nvPr/>
              </p:nvSpPr>
              <p:spPr bwMode="auto">
                <a:xfrm>
                  <a:off x="3494"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37" name="Freeform 162"/>
                <p:cNvSpPr>
                  <a:spLocks/>
                </p:cNvSpPr>
                <p:nvPr/>
              </p:nvSpPr>
              <p:spPr bwMode="auto">
                <a:xfrm>
                  <a:off x="3520" y="3741"/>
                  <a:ext cx="17" cy="83"/>
                </a:xfrm>
                <a:custGeom>
                  <a:avLst/>
                  <a:gdLst>
                    <a:gd name="T0" fmla="*/ 16 w 17"/>
                    <a:gd name="T1" fmla="*/ 82 h 83"/>
                    <a:gd name="T2" fmla="*/ 16 w 17"/>
                    <a:gd name="T3" fmla="*/ 6 h 83"/>
                    <a:gd name="T4" fmla="*/ 16 w 17"/>
                    <a:gd name="T5" fmla="*/ 5 h 83"/>
                    <a:gd name="T6" fmla="*/ 15 w 17"/>
                    <a:gd name="T7" fmla="*/ 3 h 83"/>
                    <a:gd name="T8" fmla="*/ 14 w 17"/>
                    <a:gd name="T9" fmla="*/ 2 h 83"/>
                    <a:gd name="T10" fmla="*/ 13 w 17"/>
                    <a:gd name="T11" fmla="*/ 1 h 83"/>
                    <a:gd name="T12" fmla="*/ 12 w 17"/>
                    <a:gd name="T13" fmla="*/ 0 h 83"/>
                    <a:gd name="T14" fmla="*/ 10 w 17"/>
                    <a:gd name="T15" fmla="*/ 0 h 83"/>
                    <a:gd name="T16" fmla="*/ 8 w 17"/>
                    <a:gd name="T17" fmla="*/ 0 h 83"/>
                    <a:gd name="T18" fmla="*/ 6 w 17"/>
                    <a:gd name="T19" fmla="*/ 0 h 83"/>
                    <a:gd name="T20" fmla="*/ 4 w 17"/>
                    <a:gd name="T21" fmla="*/ 1 h 83"/>
                    <a:gd name="T22" fmla="*/ 3 w 17"/>
                    <a:gd name="T23" fmla="*/ 2 h 83"/>
                    <a:gd name="T24" fmla="*/ 1 w 17"/>
                    <a:gd name="T25" fmla="*/ 2 h 83"/>
                    <a:gd name="T26" fmla="*/ 1 w 17"/>
                    <a:gd name="T27" fmla="*/ 4 h 83"/>
                    <a:gd name="T28" fmla="*/ 0 w 17"/>
                    <a:gd name="T29" fmla="*/ 5 h 83"/>
                    <a:gd name="T30" fmla="*/ 0 w 17"/>
                    <a:gd name="T31" fmla="*/ 6 h 83"/>
                    <a:gd name="T32" fmla="*/ 0 w 17"/>
                    <a:gd name="T33" fmla="*/ 82 h 83"/>
                    <a:gd name="T34" fmla="*/ 16 w 17"/>
                    <a:gd name="T35" fmla="*/ 8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83"/>
                    <a:gd name="T56" fmla="*/ 17 w 17"/>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83">
                      <a:moveTo>
                        <a:pt x="16" y="82"/>
                      </a:moveTo>
                      <a:lnTo>
                        <a:pt x="16" y="6"/>
                      </a:lnTo>
                      <a:lnTo>
                        <a:pt x="16" y="5"/>
                      </a:lnTo>
                      <a:lnTo>
                        <a:pt x="15" y="3"/>
                      </a:lnTo>
                      <a:lnTo>
                        <a:pt x="14" y="2"/>
                      </a:lnTo>
                      <a:lnTo>
                        <a:pt x="13" y="1"/>
                      </a:lnTo>
                      <a:lnTo>
                        <a:pt x="12" y="0"/>
                      </a:lnTo>
                      <a:lnTo>
                        <a:pt x="10" y="0"/>
                      </a:lnTo>
                      <a:lnTo>
                        <a:pt x="8" y="0"/>
                      </a:lnTo>
                      <a:lnTo>
                        <a:pt x="6" y="0"/>
                      </a:lnTo>
                      <a:lnTo>
                        <a:pt x="4" y="1"/>
                      </a:lnTo>
                      <a:lnTo>
                        <a:pt x="3" y="2"/>
                      </a:lnTo>
                      <a:lnTo>
                        <a:pt x="1" y="2"/>
                      </a:lnTo>
                      <a:lnTo>
                        <a:pt x="1" y="4"/>
                      </a:lnTo>
                      <a:lnTo>
                        <a:pt x="0" y="5"/>
                      </a:lnTo>
                      <a:lnTo>
                        <a:pt x="0" y="6"/>
                      </a:lnTo>
                      <a:lnTo>
                        <a:pt x="0" y="82"/>
                      </a:lnTo>
                      <a:lnTo>
                        <a:pt x="16" y="82"/>
                      </a:lnTo>
                    </a:path>
                  </a:pathLst>
                </a:custGeom>
                <a:solidFill>
                  <a:schemeClr val="accent2"/>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38" name="Freeform 163"/>
                <p:cNvSpPr>
                  <a:spLocks/>
                </p:cNvSpPr>
                <p:nvPr/>
              </p:nvSpPr>
              <p:spPr bwMode="auto">
                <a:xfrm>
                  <a:off x="3490" y="3757"/>
                  <a:ext cx="51" cy="8"/>
                </a:xfrm>
                <a:custGeom>
                  <a:avLst/>
                  <a:gdLst>
                    <a:gd name="T0" fmla="*/ 0 w 51"/>
                    <a:gd name="T1" fmla="*/ 7 h 8"/>
                    <a:gd name="T2" fmla="*/ 0 w 51"/>
                    <a:gd name="T3" fmla="*/ 0 h 8"/>
                    <a:gd name="T4" fmla="*/ 50 w 51"/>
                    <a:gd name="T5" fmla="*/ 0 h 8"/>
                    <a:gd name="T6" fmla="*/ 50 w 51"/>
                    <a:gd name="T7" fmla="*/ 7 h 8"/>
                    <a:gd name="T8" fmla="*/ 0 w 51"/>
                    <a:gd name="T9" fmla="*/ 7 h 8"/>
                    <a:gd name="T10" fmla="*/ 0 60000 65536"/>
                    <a:gd name="T11" fmla="*/ 0 60000 65536"/>
                    <a:gd name="T12" fmla="*/ 0 60000 65536"/>
                    <a:gd name="T13" fmla="*/ 0 60000 65536"/>
                    <a:gd name="T14" fmla="*/ 0 60000 65536"/>
                    <a:gd name="T15" fmla="*/ 0 w 51"/>
                    <a:gd name="T16" fmla="*/ 0 h 8"/>
                    <a:gd name="T17" fmla="*/ 51 w 51"/>
                    <a:gd name="T18" fmla="*/ 8 h 8"/>
                  </a:gdLst>
                  <a:ahLst/>
                  <a:cxnLst>
                    <a:cxn ang="T10">
                      <a:pos x="T0" y="T1"/>
                    </a:cxn>
                    <a:cxn ang="T11">
                      <a:pos x="T2" y="T3"/>
                    </a:cxn>
                    <a:cxn ang="T12">
                      <a:pos x="T4" y="T5"/>
                    </a:cxn>
                    <a:cxn ang="T13">
                      <a:pos x="T6" y="T7"/>
                    </a:cxn>
                    <a:cxn ang="T14">
                      <a:pos x="T8" y="T9"/>
                    </a:cxn>
                  </a:cxnLst>
                  <a:rect l="T15" t="T16" r="T17" b="T18"/>
                  <a:pathLst>
                    <a:path w="51" h="8">
                      <a:moveTo>
                        <a:pt x="0" y="7"/>
                      </a:moveTo>
                      <a:lnTo>
                        <a:pt x="0" y="0"/>
                      </a:lnTo>
                      <a:lnTo>
                        <a:pt x="50" y="0"/>
                      </a:lnTo>
                      <a:lnTo>
                        <a:pt x="5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39" name="Freeform 164"/>
                <p:cNvSpPr>
                  <a:spLocks/>
                </p:cNvSpPr>
                <p:nvPr/>
              </p:nvSpPr>
              <p:spPr bwMode="auto">
                <a:xfrm>
                  <a:off x="3490" y="3780"/>
                  <a:ext cx="11" cy="8"/>
                </a:xfrm>
                <a:custGeom>
                  <a:avLst/>
                  <a:gdLst>
                    <a:gd name="T0" fmla="*/ 0 w 11"/>
                    <a:gd name="T1" fmla="*/ 7 h 8"/>
                    <a:gd name="T2" fmla="*/ 0 w 11"/>
                    <a:gd name="T3" fmla="*/ 0 h 8"/>
                    <a:gd name="T4" fmla="*/ 10 w 11"/>
                    <a:gd name="T5" fmla="*/ 0 h 8"/>
                    <a:gd name="T6" fmla="*/ 10 w 11"/>
                    <a:gd name="T7" fmla="*/ 7 h 8"/>
                    <a:gd name="T8" fmla="*/ 0 w 11"/>
                    <a:gd name="T9" fmla="*/ 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7"/>
                      </a:moveTo>
                      <a:lnTo>
                        <a:pt x="0" y="0"/>
                      </a:lnTo>
                      <a:lnTo>
                        <a:pt x="10" y="0"/>
                      </a:lnTo>
                      <a:lnTo>
                        <a:pt x="10" y="7"/>
                      </a:lnTo>
                      <a:lnTo>
                        <a:pt x="0" y="7"/>
                      </a:lnTo>
                    </a:path>
                  </a:pathLst>
                </a:custGeom>
                <a:no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0" name="Freeform 165"/>
                <p:cNvSpPr>
                  <a:spLocks/>
                </p:cNvSpPr>
                <p:nvPr/>
              </p:nvSpPr>
              <p:spPr bwMode="auto">
                <a:xfrm>
                  <a:off x="3467" y="3734"/>
                  <a:ext cx="65" cy="69"/>
                </a:xfrm>
                <a:custGeom>
                  <a:avLst/>
                  <a:gdLst>
                    <a:gd name="T0" fmla="*/ 1 w 65"/>
                    <a:gd name="T1" fmla="*/ 68 h 69"/>
                    <a:gd name="T2" fmla="*/ 2 w 65"/>
                    <a:gd name="T3" fmla="*/ 5 h 69"/>
                    <a:gd name="T4" fmla="*/ 2 w 65"/>
                    <a:gd name="T5" fmla="*/ 4 h 69"/>
                    <a:gd name="T6" fmla="*/ 2 w 65"/>
                    <a:gd name="T7" fmla="*/ 3 h 69"/>
                    <a:gd name="T8" fmla="*/ 2 w 65"/>
                    <a:gd name="T9" fmla="*/ 3 h 69"/>
                    <a:gd name="T10" fmla="*/ 3 w 65"/>
                    <a:gd name="T11" fmla="*/ 2 h 69"/>
                    <a:gd name="T12" fmla="*/ 4 w 65"/>
                    <a:gd name="T13" fmla="*/ 2 h 69"/>
                    <a:gd name="T14" fmla="*/ 5 w 65"/>
                    <a:gd name="T15" fmla="*/ 1 h 69"/>
                    <a:gd name="T16" fmla="*/ 6 w 65"/>
                    <a:gd name="T17" fmla="*/ 1 h 69"/>
                    <a:gd name="T18" fmla="*/ 60 w 65"/>
                    <a:gd name="T19" fmla="*/ 1 h 69"/>
                    <a:gd name="T20" fmla="*/ 61 w 65"/>
                    <a:gd name="T21" fmla="*/ 1 h 69"/>
                    <a:gd name="T22" fmla="*/ 62 w 65"/>
                    <a:gd name="T23" fmla="*/ 2 h 69"/>
                    <a:gd name="T24" fmla="*/ 62 w 65"/>
                    <a:gd name="T25" fmla="*/ 2 h 69"/>
                    <a:gd name="T26" fmla="*/ 63 w 65"/>
                    <a:gd name="T27" fmla="*/ 3 h 69"/>
                    <a:gd name="T28" fmla="*/ 63 w 65"/>
                    <a:gd name="T29" fmla="*/ 4 h 69"/>
                    <a:gd name="T30" fmla="*/ 62 w 65"/>
                    <a:gd name="T31" fmla="*/ 4 h 69"/>
                    <a:gd name="T32" fmla="*/ 62 w 65"/>
                    <a:gd name="T33" fmla="*/ 5 h 69"/>
                    <a:gd name="T34" fmla="*/ 61 w 65"/>
                    <a:gd name="T35" fmla="*/ 5 h 69"/>
                    <a:gd name="T36" fmla="*/ 61 w 65"/>
                    <a:gd name="T37" fmla="*/ 6 h 69"/>
                    <a:gd name="T38" fmla="*/ 60 w 65"/>
                    <a:gd name="T39" fmla="*/ 6 h 69"/>
                    <a:gd name="T40" fmla="*/ 60 w 65"/>
                    <a:gd name="T41" fmla="*/ 7 h 69"/>
                    <a:gd name="T42" fmla="*/ 61 w 65"/>
                    <a:gd name="T43" fmla="*/ 7 h 69"/>
                    <a:gd name="T44" fmla="*/ 62 w 65"/>
                    <a:gd name="T45" fmla="*/ 6 h 69"/>
                    <a:gd name="T46" fmla="*/ 63 w 65"/>
                    <a:gd name="T47" fmla="*/ 6 h 69"/>
                    <a:gd name="T48" fmla="*/ 63 w 65"/>
                    <a:gd name="T49" fmla="*/ 5 h 69"/>
                    <a:gd name="T50" fmla="*/ 64 w 65"/>
                    <a:gd name="T51" fmla="*/ 5 h 69"/>
                    <a:gd name="T52" fmla="*/ 64 w 65"/>
                    <a:gd name="T53" fmla="*/ 4 h 69"/>
                    <a:gd name="T54" fmla="*/ 64 w 65"/>
                    <a:gd name="T55" fmla="*/ 3 h 69"/>
                    <a:gd name="T56" fmla="*/ 64 w 65"/>
                    <a:gd name="T57" fmla="*/ 2 h 69"/>
                    <a:gd name="T58" fmla="*/ 63 w 65"/>
                    <a:gd name="T59" fmla="*/ 2 h 69"/>
                    <a:gd name="T60" fmla="*/ 63 w 65"/>
                    <a:gd name="T61" fmla="*/ 1 h 69"/>
                    <a:gd name="T62" fmla="*/ 62 w 65"/>
                    <a:gd name="T63" fmla="*/ 0 h 69"/>
                    <a:gd name="T64" fmla="*/ 61 w 65"/>
                    <a:gd name="T65" fmla="*/ 0 h 69"/>
                    <a:gd name="T66" fmla="*/ 60 w 65"/>
                    <a:gd name="T67" fmla="*/ 0 h 69"/>
                    <a:gd name="T68" fmla="*/ 6 w 65"/>
                    <a:gd name="T69" fmla="*/ 0 h 69"/>
                    <a:gd name="T70" fmla="*/ 5 w 65"/>
                    <a:gd name="T71" fmla="*/ 0 h 69"/>
                    <a:gd name="T72" fmla="*/ 4 w 65"/>
                    <a:gd name="T73" fmla="*/ 0 h 69"/>
                    <a:gd name="T74" fmla="*/ 3 w 65"/>
                    <a:gd name="T75" fmla="*/ 1 h 69"/>
                    <a:gd name="T76" fmla="*/ 2 w 65"/>
                    <a:gd name="T77" fmla="*/ 2 h 69"/>
                    <a:gd name="T78" fmla="*/ 1 w 65"/>
                    <a:gd name="T79" fmla="*/ 2 h 69"/>
                    <a:gd name="T80" fmla="*/ 0 w 65"/>
                    <a:gd name="T81" fmla="*/ 3 h 69"/>
                    <a:gd name="T82" fmla="*/ 0 w 65"/>
                    <a:gd name="T83" fmla="*/ 4 h 69"/>
                    <a:gd name="T84" fmla="*/ 0 w 65"/>
                    <a:gd name="T85" fmla="*/ 5 h 69"/>
                    <a:gd name="T86" fmla="*/ 0 w 65"/>
                    <a:gd name="T87" fmla="*/ 68 h 69"/>
                    <a:gd name="T88" fmla="*/ 1 w 65"/>
                    <a:gd name="T89" fmla="*/ 68 h 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9"/>
                    <a:gd name="T137" fmla="*/ 65 w 65"/>
                    <a:gd name="T138" fmla="*/ 69 h 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9">
                      <a:moveTo>
                        <a:pt x="1" y="68"/>
                      </a:moveTo>
                      <a:lnTo>
                        <a:pt x="2" y="5"/>
                      </a:lnTo>
                      <a:lnTo>
                        <a:pt x="2" y="4"/>
                      </a:lnTo>
                      <a:lnTo>
                        <a:pt x="2" y="3"/>
                      </a:lnTo>
                      <a:lnTo>
                        <a:pt x="3" y="2"/>
                      </a:lnTo>
                      <a:lnTo>
                        <a:pt x="4" y="2"/>
                      </a:lnTo>
                      <a:lnTo>
                        <a:pt x="5" y="1"/>
                      </a:lnTo>
                      <a:lnTo>
                        <a:pt x="6" y="1"/>
                      </a:lnTo>
                      <a:lnTo>
                        <a:pt x="60" y="1"/>
                      </a:lnTo>
                      <a:lnTo>
                        <a:pt x="61" y="1"/>
                      </a:lnTo>
                      <a:lnTo>
                        <a:pt x="62" y="2"/>
                      </a:lnTo>
                      <a:lnTo>
                        <a:pt x="63" y="3"/>
                      </a:lnTo>
                      <a:lnTo>
                        <a:pt x="63" y="4"/>
                      </a:lnTo>
                      <a:lnTo>
                        <a:pt x="62" y="4"/>
                      </a:lnTo>
                      <a:lnTo>
                        <a:pt x="62" y="5"/>
                      </a:lnTo>
                      <a:lnTo>
                        <a:pt x="61" y="5"/>
                      </a:lnTo>
                      <a:lnTo>
                        <a:pt x="61" y="6"/>
                      </a:lnTo>
                      <a:lnTo>
                        <a:pt x="60" y="6"/>
                      </a:lnTo>
                      <a:lnTo>
                        <a:pt x="60" y="7"/>
                      </a:lnTo>
                      <a:lnTo>
                        <a:pt x="61" y="7"/>
                      </a:lnTo>
                      <a:lnTo>
                        <a:pt x="62" y="6"/>
                      </a:lnTo>
                      <a:lnTo>
                        <a:pt x="63" y="6"/>
                      </a:lnTo>
                      <a:lnTo>
                        <a:pt x="63" y="5"/>
                      </a:lnTo>
                      <a:lnTo>
                        <a:pt x="64" y="5"/>
                      </a:lnTo>
                      <a:lnTo>
                        <a:pt x="64" y="4"/>
                      </a:lnTo>
                      <a:lnTo>
                        <a:pt x="64" y="3"/>
                      </a:lnTo>
                      <a:lnTo>
                        <a:pt x="64" y="2"/>
                      </a:lnTo>
                      <a:lnTo>
                        <a:pt x="63" y="2"/>
                      </a:lnTo>
                      <a:lnTo>
                        <a:pt x="63" y="1"/>
                      </a:lnTo>
                      <a:lnTo>
                        <a:pt x="62" y="0"/>
                      </a:lnTo>
                      <a:lnTo>
                        <a:pt x="61" y="0"/>
                      </a:lnTo>
                      <a:lnTo>
                        <a:pt x="60" y="0"/>
                      </a:lnTo>
                      <a:lnTo>
                        <a:pt x="6" y="0"/>
                      </a:lnTo>
                      <a:lnTo>
                        <a:pt x="5" y="0"/>
                      </a:lnTo>
                      <a:lnTo>
                        <a:pt x="4" y="0"/>
                      </a:lnTo>
                      <a:lnTo>
                        <a:pt x="3" y="1"/>
                      </a:lnTo>
                      <a:lnTo>
                        <a:pt x="2" y="2"/>
                      </a:lnTo>
                      <a:lnTo>
                        <a:pt x="1" y="2"/>
                      </a:lnTo>
                      <a:lnTo>
                        <a:pt x="0" y="3"/>
                      </a:lnTo>
                      <a:lnTo>
                        <a:pt x="0" y="4"/>
                      </a:lnTo>
                      <a:lnTo>
                        <a:pt x="0" y="5"/>
                      </a:lnTo>
                      <a:lnTo>
                        <a:pt x="0" y="68"/>
                      </a:lnTo>
                      <a:lnTo>
                        <a:pt x="1" y="68"/>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1" name="Freeform 166"/>
                <p:cNvSpPr>
                  <a:spLocks/>
                </p:cNvSpPr>
                <p:nvPr/>
              </p:nvSpPr>
              <p:spPr bwMode="auto">
                <a:xfrm>
                  <a:off x="3500" y="3734"/>
                  <a:ext cx="7" cy="8"/>
                </a:xfrm>
                <a:custGeom>
                  <a:avLst/>
                  <a:gdLst>
                    <a:gd name="T0" fmla="*/ 1 w 7"/>
                    <a:gd name="T1" fmla="*/ 1 h 8"/>
                    <a:gd name="T2" fmla="*/ 2 w 7"/>
                    <a:gd name="T3" fmla="*/ 1 h 8"/>
                    <a:gd name="T4" fmla="*/ 3 w 7"/>
                    <a:gd name="T5" fmla="*/ 2 h 8"/>
                    <a:gd name="T6" fmla="*/ 4 w 7"/>
                    <a:gd name="T7" fmla="*/ 2 h 8"/>
                    <a:gd name="T8" fmla="*/ 4 w 7"/>
                    <a:gd name="T9" fmla="*/ 3 h 8"/>
                    <a:gd name="T10" fmla="*/ 4 w 7"/>
                    <a:gd name="T11" fmla="*/ 4 h 8"/>
                    <a:gd name="T12" fmla="*/ 4 w 7"/>
                    <a:gd name="T13" fmla="*/ 4 h 8"/>
                    <a:gd name="T14" fmla="*/ 3 w 7"/>
                    <a:gd name="T15" fmla="*/ 5 h 8"/>
                    <a:gd name="T16" fmla="*/ 2 w 7"/>
                    <a:gd name="T17" fmla="*/ 5 h 8"/>
                    <a:gd name="T18" fmla="*/ 1 w 7"/>
                    <a:gd name="T19" fmla="*/ 6 h 8"/>
                    <a:gd name="T20" fmla="*/ 0 w 7"/>
                    <a:gd name="T21" fmla="*/ 6 h 8"/>
                    <a:gd name="T22" fmla="*/ 0 w 7"/>
                    <a:gd name="T23" fmla="*/ 7 h 8"/>
                    <a:gd name="T24" fmla="*/ 1 w 7"/>
                    <a:gd name="T25" fmla="*/ 7 h 8"/>
                    <a:gd name="T26" fmla="*/ 3 w 7"/>
                    <a:gd name="T27" fmla="*/ 7 h 8"/>
                    <a:gd name="T28" fmla="*/ 4 w 7"/>
                    <a:gd name="T29" fmla="*/ 6 h 8"/>
                    <a:gd name="T30" fmla="*/ 5 w 7"/>
                    <a:gd name="T31" fmla="*/ 5 h 8"/>
                    <a:gd name="T32" fmla="*/ 6 w 7"/>
                    <a:gd name="T33" fmla="*/ 5 h 8"/>
                    <a:gd name="T34" fmla="*/ 6 w 7"/>
                    <a:gd name="T35" fmla="*/ 4 h 8"/>
                    <a:gd name="T36" fmla="*/ 6 w 7"/>
                    <a:gd name="T37" fmla="*/ 3 h 8"/>
                    <a:gd name="T38" fmla="*/ 6 w 7"/>
                    <a:gd name="T39" fmla="*/ 2 h 8"/>
                    <a:gd name="T40" fmla="*/ 5 w 7"/>
                    <a:gd name="T41" fmla="*/ 2 h 8"/>
                    <a:gd name="T42" fmla="*/ 4 w 7"/>
                    <a:gd name="T43" fmla="*/ 1 h 8"/>
                    <a:gd name="T44" fmla="*/ 3 w 7"/>
                    <a:gd name="T45" fmla="*/ 0 h 8"/>
                    <a:gd name="T46" fmla="*/ 2 w 7"/>
                    <a:gd name="T47" fmla="*/ 0 h 8"/>
                    <a:gd name="T48" fmla="*/ 0 w 7"/>
                    <a:gd name="T49" fmla="*/ 0 h 8"/>
                    <a:gd name="T50" fmla="*/ 1 w 7"/>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8"/>
                    <a:gd name="T80" fmla="*/ 7 w 7"/>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8">
                      <a:moveTo>
                        <a:pt x="1" y="1"/>
                      </a:moveTo>
                      <a:lnTo>
                        <a:pt x="2" y="1"/>
                      </a:lnTo>
                      <a:lnTo>
                        <a:pt x="3" y="2"/>
                      </a:lnTo>
                      <a:lnTo>
                        <a:pt x="4" y="2"/>
                      </a:lnTo>
                      <a:lnTo>
                        <a:pt x="4" y="3"/>
                      </a:lnTo>
                      <a:lnTo>
                        <a:pt x="4" y="4"/>
                      </a:lnTo>
                      <a:lnTo>
                        <a:pt x="3" y="5"/>
                      </a:lnTo>
                      <a:lnTo>
                        <a:pt x="2" y="5"/>
                      </a:lnTo>
                      <a:lnTo>
                        <a:pt x="1" y="6"/>
                      </a:lnTo>
                      <a:lnTo>
                        <a:pt x="0" y="6"/>
                      </a:lnTo>
                      <a:lnTo>
                        <a:pt x="0" y="7"/>
                      </a:lnTo>
                      <a:lnTo>
                        <a:pt x="1" y="7"/>
                      </a:lnTo>
                      <a:lnTo>
                        <a:pt x="3" y="7"/>
                      </a:lnTo>
                      <a:lnTo>
                        <a:pt x="4" y="6"/>
                      </a:lnTo>
                      <a:lnTo>
                        <a:pt x="5" y="5"/>
                      </a:lnTo>
                      <a:lnTo>
                        <a:pt x="6" y="5"/>
                      </a:lnTo>
                      <a:lnTo>
                        <a:pt x="6" y="4"/>
                      </a:lnTo>
                      <a:lnTo>
                        <a:pt x="6" y="3"/>
                      </a:lnTo>
                      <a:lnTo>
                        <a:pt x="6" y="2"/>
                      </a:lnTo>
                      <a:lnTo>
                        <a:pt x="5" y="2"/>
                      </a:lnTo>
                      <a:lnTo>
                        <a:pt x="4" y="1"/>
                      </a:lnTo>
                      <a:lnTo>
                        <a:pt x="3" y="0"/>
                      </a:lnTo>
                      <a:lnTo>
                        <a:pt x="2" y="0"/>
                      </a:lnTo>
                      <a:lnTo>
                        <a:pt x="0" y="0"/>
                      </a:lnTo>
                      <a:lnTo>
                        <a:pt x="1" y="1"/>
                      </a:lnTo>
                    </a:path>
                  </a:pathLst>
                </a:custGeom>
                <a:solidFill>
                  <a:srgbClr val="000000"/>
                </a:solidFill>
                <a:ln w="9525">
                  <a:noFill/>
                  <a:miter lim="800000"/>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2" name="Freeform 167"/>
                <p:cNvSpPr>
                  <a:spLocks/>
                </p:cNvSpPr>
                <p:nvPr/>
              </p:nvSpPr>
              <p:spPr bwMode="auto">
                <a:xfrm>
                  <a:off x="3460" y="3802"/>
                  <a:ext cx="61" cy="22"/>
                </a:xfrm>
                <a:custGeom>
                  <a:avLst/>
                  <a:gdLst>
                    <a:gd name="T0" fmla="*/ 0 w 61"/>
                    <a:gd name="T1" fmla="*/ 21 h 22"/>
                    <a:gd name="T2" fmla="*/ 0 w 61"/>
                    <a:gd name="T3" fmla="*/ 0 h 22"/>
                    <a:gd name="T4" fmla="*/ 60 w 61"/>
                    <a:gd name="T5" fmla="*/ 0 h 22"/>
                    <a:gd name="T6" fmla="*/ 60 w 61"/>
                    <a:gd name="T7" fmla="*/ 21 h 22"/>
                    <a:gd name="T8" fmla="*/ 0 w 61"/>
                    <a:gd name="T9" fmla="*/ 21 h 22"/>
                    <a:gd name="T10" fmla="*/ 0 60000 65536"/>
                    <a:gd name="T11" fmla="*/ 0 60000 65536"/>
                    <a:gd name="T12" fmla="*/ 0 60000 65536"/>
                    <a:gd name="T13" fmla="*/ 0 60000 65536"/>
                    <a:gd name="T14" fmla="*/ 0 60000 65536"/>
                    <a:gd name="T15" fmla="*/ 0 w 61"/>
                    <a:gd name="T16" fmla="*/ 0 h 22"/>
                    <a:gd name="T17" fmla="*/ 61 w 61"/>
                    <a:gd name="T18" fmla="*/ 22 h 22"/>
                  </a:gdLst>
                  <a:ahLst/>
                  <a:cxnLst>
                    <a:cxn ang="T10">
                      <a:pos x="T0" y="T1"/>
                    </a:cxn>
                    <a:cxn ang="T11">
                      <a:pos x="T2" y="T3"/>
                    </a:cxn>
                    <a:cxn ang="T12">
                      <a:pos x="T4" y="T5"/>
                    </a:cxn>
                    <a:cxn ang="T13">
                      <a:pos x="T6" y="T7"/>
                    </a:cxn>
                    <a:cxn ang="T14">
                      <a:pos x="T8" y="T9"/>
                    </a:cxn>
                  </a:cxnLst>
                  <a:rect l="T15" t="T16" r="T17" b="T18"/>
                  <a:pathLst>
                    <a:path w="61" h="22">
                      <a:moveTo>
                        <a:pt x="0" y="21"/>
                      </a:moveTo>
                      <a:lnTo>
                        <a:pt x="0" y="0"/>
                      </a:lnTo>
                      <a:lnTo>
                        <a:pt x="60" y="0"/>
                      </a:lnTo>
                      <a:lnTo>
                        <a:pt x="60" y="21"/>
                      </a:lnTo>
                      <a:lnTo>
                        <a:pt x="0" y="21"/>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3" name="Line 168"/>
                <p:cNvSpPr>
                  <a:spLocks noChangeShapeType="1"/>
                </p:cNvSpPr>
                <p:nvPr/>
              </p:nvSpPr>
              <p:spPr bwMode="auto">
                <a:xfrm>
                  <a:off x="3464" y="3805"/>
                  <a:ext cx="52"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4" name="Line 169"/>
                <p:cNvSpPr>
                  <a:spLocks noChangeShapeType="1"/>
                </p:cNvSpPr>
                <p:nvPr/>
              </p:nvSpPr>
              <p:spPr bwMode="auto">
                <a:xfrm>
                  <a:off x="3540" y="3788"/>
                  <a:ext cx="20" cy="0"/>
                </a:xfrm>
                <a:prstGeom prst="line">
                  <a:avLst/>
                </a:prstGeom>
                <a:noFill/>
                <a:ln w="12700">
                  <a:solidFill>
                    <a:srgbClr val="000000"/>
                  </a:solidFill>
                  <a:round/>
                  <a:headEnd/>
                  <a:tailEnd/>
                </a:ln>
              </p:spPr>
              <p:txBody>
                <a:bodyPr wrap="none" anchor="ct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nvGrpSpPr>
                <p:cNvPr id="45" name="Group 170"/>
                <p:cNvGrpSpPr>
                  <a:grpSpLocks/>
                </p:cNvGrpSpPr>
                <p:nvPr/>
              </p:nvGrpSpPr>
              <p:grpSpPr bwMode="auto">
                <a:xfrm>
                  <a:off x="3548" y="3764"/>
                  <a:ext cx="64" cy="60"/>
                  <a:chOff x="3548" y="3764"/>
                  <a:chExt cx="64" cy="60"/>
                </a:xfrm>
              </p:grpSpPr>
              <p:sp>
                <p:nvSpPr>
                  <p:cNvPr id="46" name="Freeform 171"/>
                  <p:cNvSpPr>
                    <a:spLocks/>
                  </p:cNvSpPr>
                  <p:nvPr/>
                </p:nvSpPr>
                <p:spPr bwMode="auto">
                  <a:xfrm>
                    <a:off x="3556" y="3798"/>
                    <a:ext cx="4" cy="26"/>
                  </a:xfrm>
                  <a:custGeom>
                    <a:avLst/>
                    <a:gdLst>
                      <a:gd name="T0" fmla="*/ 0 w 4"/>
                      <a:gd name="T1" fmla="*/ 25 h 26"/>
                      <a:gd name="T2" fmla="*/ 0 w 4"/>
                      <a:gd name="T3" fmla="*/ 0 h 26"/>
                      <a:gd name="T4" fmla="*/ 3 w 4"/>
                      <a:gd name="T5" fmla="*/ 0 h 26"/>
                      <a:gd name="T6" fmla="*/ 3 w 4"/>
                      <a:gd name="T7" fmla="*/ 25 h 26"/>
                      <a:gd name="T8" fmla="*/ 0 w 4"/>
                      <a:gd name="T9" fmla="*/ 25 h 26"/>
                      <a:gd name="T10" fmla="*/ 0 60000 65536"/>
                      <a:gd name="T11" fmla="*/ 0 60000 65536"/>
                      <a:gd name="T12" fmla="*/ 0 60000 65536"/>
                      <a:gd name="T13" fmla="*/ 0 60000 65536"/>
                      <a:gd name="T14" fmla="*/ 0 60000 65536"/>
                      <a:gd name="T15" fmla="*/ 0 w 4"/>
                      <a:gd name="T16" fmla="*/ 0 h 26"/>
                      <a:gd name="T17" fmla="*/ 4 w 4"/>
                      <a:gd name="T18" fmla="*/ 26 h 26"/>
                    </a:gdLst>
                    <a:ahLst/>
                    <a:cxnLst>
                      <a:cxn ang="T10">
                        <a:pos x="T0" y="T1"/>
                      </a:cxn>
                      <a:cxn ang="T11">
                        <a:pos x="T2" y="T3"/>
                      </a:cxn>
                      <a:cxn ang="T12">
                        <a:pos x="T4" y="T5"/>
                      </a:cxn>
                      <a:cxn ang="T13">
                        <a:pos x="T6" y="T7"/>
                      </a:cxn>
                      <a:cxn ang="T14">
                        <a:pos x="T8" y="T9"/>
                      </a:cxn>
                    </a:cxnLst>
                    <a:rect l="T15" t="T16" r="T17" b="T18"/>
                    <a:pathLst>
                      <a:path w="4" h="26">
                        <a:moveTo>
                          <a:pt x="0" y="25"/>
                        </a:moveTo>
                        <a:lnTo>
                          <a:pt x="0" y="0"/>
                        </a:lnTo>
                        <a:lnTo>
                          <a:pt x="3" y="0"/>
                        </a:lnTo>
                        <a:lnTo>
                          <a:pt x="3"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7" name="Freeform 172"/>
                  <p:cNvSpPr>
                    <a:spLocks/>
                  </p:cNvSpPr>
                  <p:nvPr/>
                </p:nvSpPr>
                <p:spPr bwMode="auto">
                  <a:xfrm>
                    <a:off x="3600"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8" name="Freeform 173"/>
                  <p:cNvSpPr>
                    <a:spLocks/>
                  </p:cNvSpPr>
                  <p:nvPr/>
                </p:nvSpPr>
                <p:spPr bwMode="auto">
                  <a:xfrm>
                    <a:off x="3548" y="3764"/>
                    <a:ext cx="64" cy="48"/>
                  </a:xfrm>
                  <a:custGeom>
                    <a:avLst/>
                    <a:gdLst>
                      <a:gd name="T0" fmla="*/ 63 w 64"/>
                      <a:gd name="T1" fmla="*/ 21 h 48"/>
                      <a:gd name="T2" fmla="*/ 62 w 64"/>
                      <a:gd name="T3" fmla="*/ 17 h 48"/>
                      <a:gd name="T4" fmla="*/ 60 w 64"/>
                      <a:gd name="T5" fmla="*/ 14 h 48"/>
                      <a:gd name="T6" fmla="*/ 57 w 64"/>
                      <a:gd name="T7" fmla="*/ 10 h 48"/>
                      <a:gd name="T8" fmla="*/ 54 w 64"/>
                      <a:gd name="T9" fmla="*/ 7 h 48"/>
                      <a:gd name="T10" fmla="*/ 49 w 64"/>
                      <a:gd name="T11" fmla="*/ 4 h 48"/>
                      <a:gd name="T12" fmla="*/ 44 w 64"/>
                      <a:gd name="T13" fmla="*/ 2 h 48"/>
                      <a:gd name="T14" fmla="*/ 39 w 64"/>
                      <a:gd name="T15" fmla="*/ 1 h 48"/>
                      <a:gd name="T16" fmla="*/ 34 w 64"/>
                      <a:gd name="T17" fmla="*/ 0 h 48"/>
                      <a:gd name="T18" fmla="*/ 28 w 64"/>
                      <a:gd name="T19" fmla="*/ 0 h 48"/>
                      <a:gd name="T20" fmla="*/ 23 w 64"/>
                      <a:gd name="T21" fmla="*/ 1 h 48"/>
                      <a:gd name="T22" fmla="*/ 18 w 64"/>
                      <a:gd name="T23" fmla="*/ 2 h 48"/>
                      <a:gd name="T24" fmla="*/ 13 w 64"/>
                      <a:gd name="T25" fmla="*/ 5 h 48"/>
                      <a:gd name="T26" fmla="*/ 9 w 64"/>
                      <a:gd name="T27" fmla="*/ 7 h 48"/>
                      <a:gd name="T28" fmla="*/ 5 w 64"/>
                      <a:gd name="T29" fmla="*/ 10 h 48"/>
                      <a:gd name="T30" fmla="*/ 3 w 64"/>
                      <a:gd name="T31" fmla="*/ 14 h 48"/>
                      <a:gd name="T32" fmla="*/ 1 w 64"/>
                      <a:gd name="T33" fmla="*/ 18 h 48"/>
                      <a:gd name="T34" fmla="*/ 0 w 64"/>
                      <a:gd name="T35" fmla="*/ 22 h 48"/>
                      <a:gd name="T36" fmla="*/ 0 w 64"/>
                      <a:gd name="T37" fmla="*/ 26 h 48"/>
                      <a:gd name="T38" fmla="*/ 1 w 64"/>
                      <a:gd name="T39" fmla="*/ 30 h 48"/>
                      <a:gd name="T40" fmla="*/ 3 w 64"/>
                      <a:gd name="T41" fmla="*/ 34 h 48"/>
                      <a:gd name="T42" fmla="*/ 6 w 64"/>
                      <a:gd name="T43" fmla="*/ 37 h 48"/>
                      <a:gd name="T44" fmla="*/ 10 w 64"/>
                      <a:gd name="T45" fmla="*/ 41 h 48"/>
                      <a:gd name="T46" fmla="*/ 14 w 64"/>
                      <a:gd name="T47" fmla="*/ 43 h 48"/>
                      <a:gd name="T48" fmla="*/ 19 w 64"/>
                      <a:gd name="T49" fmla="*/ 45 h 48"/>
                      <a:gd name="T50" fmla="*/ 24 w 64"/>
                      <a:gd name="T51" fmla="*/ 46 h 48"/>
                      <a:gd name="T52" fmla="*/ 30 w 64"/>
                      <a:gd name="T53" fmla="*/ 47 h 48"/>
                      <a:gd name="T54" fmla="*/ 35 w 64"/>
                      <a:gd name="T55" fmla="*/ 47 h 48"/>
                      <a:gd name="T56" fmla="*/ 41 w 64"/>
                      <a:gd name="T57" fmla="*/ 46 h 48"/>
                      <a:gd name="T58" fmla="*/ 46 w 64"/>
                      <a:gd name="T59" fmla="*/ 44 h 48"/>
                      <a:gd name="T60" fmla="*/ 51 w 64"/>
                      <a:gd name="T61" fmla="*/ 42 h 48"/>
                      <a:gd name="T62" fmla="*/ 55 w 64"/>
                      <a:gd name="T63" fmla="*/ 39 h 48"/>
                      <a:gd name="T64" fmla="*/ 58 w 64"/>
                      <a:gd name="T65" fmla="*/ 36 h 48"/>
                      <a:gd name="T66" fmla="*/ 61 w 64"/>
                      <a:gd name="T67" fmla="*/ 32 h 48"/>
                      <a:gd name="T68" fmla="*/ 62 w 64"/>
                      <a:gd name="T69" fmla="*/ 28 h 48"/>
                      <a:gd name="T70" fmla="*/ 63 w 64"/>
                      <a:gd name="T71" fmla="*/ 24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48"/>
                      <a:gd name="T110" fmla="*/ 64 w 64"/>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48">
                        <a:moveTo>
                          <a:pt x="63" y="24"/>
                        </a:moveTo>
                        <a:lnTo>
                          <a:pt x="63" y="21"/>
                        </a:lnTo>
                        <a:lnTo>
                          <a:pt x="62" y="19"/>
                        </a:lnTo>
                        <a:lnTo>
                          <a:pt x="62" y="17"/>
                        </a:lnTo>
                        <a:lnTo>
                          <a:pt x="61" y="15"/>
                        </a:lnTo>
                        <a:lnTo>
                          <a:pt x="60" y="14"/>
                        </a:lnTo>
                        <a:lnTo>
                          <a:pt x="58" y="12"/>
                        </a:lnTo>
                        <a:lnTo>
                          <a:pt x="57" y="10"/>
                        </a:lnTo>
                        <a:lnTo>
                          <a:pt x="56" y="8"/>
                        </a:lnTo>
                        <a:lnTo>
                          <a:pt x="54" y="7"/>
                        </a:lnTo>
                        <a:lnTo>
                          <a:pt x="52" y="5"/>
                        </a:lnTo>
                        <a:lnTo>
                          <a:pt x="49" y="4"/>
                        </a:lnTo>
                        <a:lnTo>
                          <a:pt x="47" y="3"/>
                        </a:lnTo>
                        <a:lnTo>
                          <a:pt x="44" y="2"/>
                        </a:lnTo>
                        <a:lnTo>
                          <a:pt x="42" y="1"/>
                        </a:lnTo>
                        <a:lnTo>
                          <a:pt x="39" y="1"/>
                        </a:lnTo>
                        <a:lnTo>
                          <a:pt x="37" y="0"/>
                        </a:lnTo>
                        <a:lnTo>
                          <a:pt x="34" y="0"/>
                        </a:lnTo>
                        <a:lnTo>
                          <a:pt x="31" y="0"/>
                        </a:lnTo>
                        <a:lnTo>
                          <a:pt x="28" y="0"/>
                        </a:lnTo>
                        <a:lnTo>
                          <a:pt x="26" y="0"/>
                        </a:lnTo>
                        <a:lnTo>
                          <a:pt x="23" y="1"/>
                        </a:lnTo>
                        <a:lnTo>
                          <a:pt x="20" y="2"/>
                        </a:lnTo>
                        <a:lnTo>
                          <a:pt x="18" y="2"/>
                        </a:lnTo>
                        <a:lnTo>
                          <a:pt x="15" y="3"/>
                        </a:lnTo>
                        <a:lnTo>
                          <a:pt x="13" y="5"/>
                        </a:lnTo>
                        <a:lnTo>
                          <a:pt x="11" y="6"/>
                        </a:lnTo>
                        <a:lnTo>
                          <a:pt x="9" y="7"/>
                        </a:lnTo>
                        <a:lnTo>
                          <a:pt x="7" y="9"/>
                        </a:lnTo>
                        <a:lnTo>
                          <a:pt x="5" y="10"/>
                        </a:lnTo>
                        <a:lnTo>
                          <a:pt x="4" y="12"/>
                        </a:lnTo>
                        <a:lnTo>
                          <a:pt x="3" y="14"/>
                        </a:lnTo>
                        <a:lnTo>
                          <a:pt x="2" y="16"/>
                        </a:lnTo>
                        <a:lnTo>
                          <a:pt x="1" y="18"/>
                        </a:lnTo>
                        <a:lnTo>
                          <a:pt x="0" y="20"/>
                        </a:lnTo>
                        <a:lnTo>
                          <a:pt x="0" y="22"/>
                        </a:lnTo>
                        <a:lnTo>
                          <a:pt x="0" y="24"/>
                        </a:lnTo>
                        <a:lnTo>
                          <a:pt x="0" y="26"/>
                        </a:lnTo>
                        <a:lnTo>
                          <a:pt x="1" y="28"/>
                        </a:lnTo>
                        <a:lnTo>
                          <a:pt x="1" y="30"/>
                        </a:lnTo>
                        <a:lnTo>
                          <a:pt x="2" y="32"/>
                        </a:lnTo>
                        <a:lnTo>
                          <a:pt x="3" y="34"/>
                        </a:lnTo>
                        <a:lnTo>
                          <a:pt x="5" y="36"/>
                        </a:lnTo>
                        <a:lnTo>
                          <a:pt x="6" y="37"/>
                        </a:lnTo>
                        <a:lnTo>
                          <a:pt x="8" y="39"/>
                        </a:lnTo>
                        <a:lnTo>
                          <a:pt x="10" y="41"/>
                        </a:lnTo>
                        <a:lnTo>
                          <a:pt x="12" y="42"/>
                        </a:lnTo>
                        <a:lnTo>
                          <a:pt x="14" y="43"/>
                        </a:lnTo>
                        <a:lnTo>
                          <a:pt x="16" y="44"/>
                        </a:lnTo>
                        <a:lnTo>
                          <a:pt x="19" y="45"/>
                        </a:lnTo>
                        <a:lnTo>
                          <a:pt x="22" y="46"/>
                        </a:lnTo>
                        <a:lnTo>
                          <a:pt x="24" y="46"/>
                        </a:lnTo>
                        <a:lnTo>
                          <a:pt x="27" y="47"/>
                        </a:lnTo>
                        <a:lnTo>
                          <a:pt x="30" y="47"/>
                        </a:lnTo>
                        <a:lnTo>
                          <a:pt x="33" y="47"/>
                        </a:lnTo>
                        <a:lnTo>
                          <a:pt x="35" y="47"/>
                        </a:lnTo>
                        <a:lnTo>
                          <a:pt x="38" y="46"/>
                        </a:lnTo>
                        <a:lnTo>
                          <a:pt x="41" y="46"/>
                        </a:lnTo>
                        <a:lnTo>
                          <a:pt x="43" y="45"/>
                        </a:lnTo>
                        <a:lnTo>
                          <a:pt x="46" y="44"/>
                        </a:lnTo>
                        <a:lnTo>
                          <a:pt x="48" y="43"/>
                        </a:lnTo>
                        <a:lnTo>
                          <a:pt x="51" y="42"/>
                        </a:lnTo>
                        <a:lnTo>
                          <a:pt x="53" y="41"/>
                        </a:lnTo>
                        <a:lnTo>
                          <a:pt x="55" y="39"/>
                        </a:lnTo>
                        <a:lnTo>
                          <a:pt x="56" y="38"/>
                        </a:lnTo>
                        <a:lnTo>
                          <a:pt x="58" y="36"/>
                        </a:lnTo>
                        <a:lnTo>
                          <a:pt x="59" y="34"/>
                        </a:lnTo>
                        <a:lnTo>
                          <a:pt x="61" y="32"/>
                        </a:lnTo>
                        <a:lnTo>
                          <a:pt x="62" y="31"/>
                        </a:lnTo>
                        <a:lnTo>
                          <a:pt x="62" y="28"/>
                        </a:lnTo>
                        <a:lnTo>
                          <a:pt x="63" y="27"/>
                        </a:lnTo>
                        <a:lnTo>
                          <a:pt x="63" y="24"/>
                        </a:lnTo>
                      </a:path>
                    </a:pathLst>
                  </a:custGeom>
                  <a:solidFill>
                    <a:srgbClr val="FFFFFF"/>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sp>
                <p:nvSpPr>
                  <p:cNvPr id="49" name="Freeform 174"/>
                  <p:cNvSpPr>
                    <a:spLocks/>
                  </p:cNvSpPr>
                  <p:nvPr/>
                </p:nvSpPr>
                <p:spPr bwMode="auto">
                  <a:xfrm>
                    <a:off x="3578" y="3798"/>
                    <a:ext cx="5" cy="26"/>
                  </a:xfrm>
                  <a:custGeom>
                    <a:avLst/>
                    <a:gdLst>
                      <a:gd name="T0" fmla="*/ 0 w 5"/>
                      <a:gd name="T1" fmla="*/ 25 h 26"/>
                      <a:gd name="T2" fmla="*/ 0 w 5"/>
                      <a:gd name="T3" fmla="*/ 0 h 26"/>
                      <a:gd name="T4" fmla="*/ 4 w 5"/>
                      <a:gd name="T5" fmla="*/ 0 h 26"/>
                      <a:gd name="T6" fmla="*/ 4 w 5"/>
                      <a:gd name="T7" fmla="*/ 25 h 26"/>
                      <a:gd name="T8" fmla="*/ 0 w 5"/>
                      <a:gd name="T9" fmla="*/ 25 h 26"/>
                      <a:gd name="T10" fmla="*/ 0 60000 65536"/>
                      <a:gd name="T11" fmla="*/ 0 60000 65536"/>
                      <a:gd name="T12" fmla="*/ 0 60000 65536"/>
                      <a:gd name="T13" fmla="*/ 0 60000 65536"/>
                      <a:gd name="T14" fmla="*/ 0 60000 65536"/>
                      <a:gd name="T15" fmla="*/ 0 w 5"/>
                      <a:gd name="T16" fmla="*/ 0 h 26"/>
                      <a:gd name="T17" fmla="*/ 5 w 5"/>
                      <a:gd name="T18" fmla="*/ 26 h 26"/>
                    </a:gdLst>
                    <a:ahLst/>
                    <a:cxnLst>
                      <a:cxn ang="T10">
                        <a:pos x="T0" y="T1"/>
                      </a:cxn>
                      <a:cxn ang="T11">
                        <a:pos x="T2" y="T3"/>
                      </a:cxn>
                      <a:cxn ang="T12">
                        <a:pos x="T4" y="T5"/>
                      </a:cxn>
                      <a:cxn ang="T13">
                        <a:pos x="T6" y="T7"/>
                      </a:cxn>
                      <a:cxn ang="T14">
                        <a:pos x="T8" y="T9"/>
                      </a:cxn>
                    </a:cxnLst>
                    <a:rect l="T15" t="T16" r="T17" b="T18"/>
                    <a:pathLst>
                      <a:path w="5" h="26">
                        <a:moveTo>
                          <a:pt x="0" y="25"/>
                        </a:moveTo>
                        <a:lnTo>
                          <a:pt x="0" y="0"/>
                        </a:lnTo>
                        <a:lnTo>
                          <a:pt x="4" y="0"/>
                        </a:lnTo>
                        <a:lnTo>
                          <a:pt x="4" y="25"/>
                        </a:lnTo>
                        <a:lnTo>
                          <a:pt x="0" y="25"/>
                        </a:lnTo>
                      </a:path>
                    </a:pathLst>
                  </a:custGeom>
                  <a:solidFill>
                    <a:srgbClr val="FF0000"/>
                  </a:solidFill>
                  <a:ln w="12700" cap="rnd">
                    <a:solidFill>
                      <a:srgbClr val="000000"/>
                    </a:solidFill>
                    <a:round/>
                    <a:headEnd/>
                    <a:tailEnd/>
                  </a:ln>
                </p:spPr>
                <p:txBody>
                  <a:bodyPr/>
                  <a:lstStyle/>
                  <a:p>
                    <a:pPr algn="l" eaLnBrk="1" fontAlgn="auto" hangingPunct="1">
                      <a:lnSpc>
                        <a:spcPct val="100000"/>
                      </a:lnSpc>
                      <a:spcBef>
                        <a:spcPts val="0"/>
                      </a:spcBef>
                      <a:spcAft>
                        <a:spcPts val="0"/>
                      </a:spcAft>
                      <a:buClrTx/>
                    </a:pPr>
                    <a:endParaRPr lang="en-US" sz="1350" b="0" dirty="0">
                      <a:solidFill>
                        <a:prstClr val="black"/>
                      </a:solidFill>
                      <a:latin typeface="Arial"/>
                    </a:endParaRPr>
                  </a:p>
                </p:txBody>
              </p:sp>
            </p:grpSp>
          </p:grpSp>
          <p:sp>
            <p:nvSpPr>
              <p:cNvPr id="30" name="TextBox 199"/>
              <p:cNvSpPr txBox="1"/>
              <p:nvPr/>
            </p:nvSpPr>
            <p:spPr>
              <a:xfrm>
                <a:off x="2155228" y="4053840"/>
                <a:ext cx="1050796" cy="229781"/>
              </a:xfrm>
              <a:prstGeom prst="rect">
                <a:avLst/>
              </a:prstGeom>
              <a:noFill/>
            </p:spPr>
            <p:txBody>
              <a:bodyPr wrap="none" rtlCol="0">
                <a:spAutoFit/>
              </a:bodyPr>
              <a:lstStyle/>
              <a:p>
                <a:pPr algn="l" eaLnBrk="1" fontAlgn="auto" hangingPunct="1">
                  <a:lnSpc>
                    <a:spcPct val="100000"/>
                  </a:lnSpc>
                  <a:spcBef>
                    <a:spcPts val="0"/>
                  </a:spcBef>
                  <a:spcAft>
                    <a:spcPts val="0"/>
                  </a:spcAft>
                  <a:buClrTx/>
                </a:pPr>
                <a:r>
                  <a:rPr lang="en-US" sz="450" b="0" dirty="0">
                    <a:solidFill>
                      <a:prstClr val="black"/>
                    </a:solidFill>
                    <a:latin typeface="Arial"/>
                  </a:rPr>
                  <a:t>Rail to Prince George</a:t>
                </a:r>
              </a:p>
            </p:txBody>
          </p:sp>
          <p:pic>
            <p:nvPicPr>
              <p:cNvPr id="31" name="Picture 2"/>
              <p:cNvPicPr>
                <a:picLocks noChangeAspect="1" noChangeArrowheads="1"/>
              </p:cNvPicPr>
              <p:nvPr/>
            </p:nvPicPr>
            <p:blipFill>
              <a:blip r:embed="rId6" cstate="print">
                <a:biLevel thresh="75000"/>
                <a:extLst>
                  <a:ext uri="{BEBA8EAE-BF5A-486C-A8C5-ECC9F3942E4B}">
                    <a14:imgProps xmlns:a14="http://schemas.microsoft.com/office/drawing/2010/main">
                      <a14:imgLayer r:embed="rId7">
                        <a14:imgEffect>
                          <a14:sharpenSoften amount="64000"/>
                        </a14:imgEffect>
                        <a14:imgEffect>
                          <a14:colorTemperature colorTemp="6400"/>
                        </a14:imgEffect>
                      </a14:imgLayer>
                    </a14:imgProps>
                  </a:ext>
                  <a:ext uri="{28A0092B-C50C-407E-A947-70E740481C1C}">
                    <a14:useLocalDpi xmlns:a14="http://schemas.microsoft.com/office/drawing/2010/main" val="0"/>
                  </a:ext>
                </a:extLst>
              </a:blip>
              <a:srcRect/>
              <a:stretch>
                <a:fillRect/>
              </a:stretch>
            </p:blipFill>
            <p:spPr bwMode="auto">
              <a:xfrm>
                <a:off x="2479238" y="5941125"/>
                <a:ext cx="133333" cy="16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8" cstate="print">
                <a:biLevel thresh="75000"/>
                <a:extLst>
                  <a:ext uri="{BEBA8EAE-BF5A-486C-A8C5-ECC9F3942E4B}">
                    <a14:imgProps xmlns:a14="http://schemas.microsoft.com/office/drawing/2010/main">
                      <a14:imgLayer r:embed="rId7">
                        <a14:imgEffect>
                          <a14:sharpenSoften amount="64000"/>
                        </a14:imgEffect>
                        <a14:imgEffect>
                          <a14:colorTemperature colorTemp="6400"/>
                        </a14:imgEffect>
                      </a14:imgLayer>
                    </a14:imgProps>
                  </a:ext>
                  <a:ext uri="{28A0092B-C50C-407E-A947-70E740481C1C}">
                    <a14:useLocalDpi xmlns:a14="http://schemas.microsoft.com/office/drawing/2010/main" val="0"/>
                  </a:ext>
                </a:extLst>
              </a:blip>
              <a:srcRect/>
              <a:stretch>
                <a:fillRect/>
              </a:stretch>
            </p:blipFill>
            <p:spPr bwMode="auto">
              <a:xfrm>
                <a:off x="2640348" y="5942068"/>
                <a:ext cx="94144" cy="11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9" cstate="print">
                <a:biLevel thresh="75000"/>
                <a:extLst>
                  <a:ext uri="{BEBA8EAE-BF5A-486C-A8C5-ECC9F3942E4B}">
                    <a14:imgProps xmlns:a14="http://schemas.microsoft.com/office/drawing/2010/main">
                      <a14:imgLayer r:embed="rId7">
                        <a14:imgEffect>
                          <a14:sharpenSoften amount="64000"/>
                        </a14:imgEffect>
                        <a14:imgEffect>
                          <a14:colorTemperature colorTemp="6400"/>
                        </a14:imgEffect>
                      </a14:imgLayer>
                    </a14:imgProps>
                  </a:ext>
                  <a:ext uri="{28A0092B-C50C-407E-A947-70E740481C1C}">
                    <a14:useLocalDpi xmlns:a14="http://schemas.microsoft.com/office/drawing/2010/main" val="0"/>
                  </a:ext>
                </a:extLst>
              </a:blip>
              <a:srcRect/>
              <a:stretch>
                <a:fillRect/>
              </a:stretch>
            </p:blipFill>
            <p:spPr bwMode="auto">
              <a:xfrm>
                <a:off x="3893795" y="5793893"/>
                <a:ext cx="172523" cy="215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40677" y="6158727"/>
                <a:ext cx="122115" cy="15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Straight Connector 204"/>
              <p:cNvCxnSpPr>
                <a:stCxn id="136" idx="0"/>
              </p:cNvCxnSpPr>
              <p:nvPr/>
            </p:nvCxnSpPr>
            <p:spPr bwMode="auto">
              <a:xfrm>
                <a:off x="4155126" y="5298802"/>
                <a:ext cx="403226" cy="1224828"/>
              </a:xfrm>
              <a:prstGeom prst="line">
                <a:avLst/>
              </a:prstGeom>
              <a:noFill/>
              <a:ln w="15875" cap="flat" cmpd="sng" algn="ctr">
                <a:solidFill>
                  <a:srgbClr val="FF0000"/>
                </a:solidFill>
                <a:prstDash val="dash"/>
                <a:round/>
                <a:headEnd type="none" w="med" len="med"/>
                <a:tailEnd type="triangle" w="med" len="med"/>
              </a:ln>
              <a:effectLst/>
            </p:spPr>
          </p:cxnSp>
        </p:grpSp>
      </p:grpSp>
      <p:sp>
        <p:nvSpPr>
          <p:cNvPr id="171" name="TextBox 170"/>
          <p:cNvSpPr txBox="1"/>
          <p:nvPr/>
        </p:nvSpPr>
        <p:spPr>
          <a:xfrm>
            <a:off x="6785775" y="3162725"/>
            <a:ext cx="1099283" cy="196208"/>
          </a:xfrm>
          <a:prstGeom prst="rect">
            <a:avLst/>
          </a:prstGeom>
          <a:noFill/>
        </p:spPr>
        <p:txBody>
          <a:bodyPr wrap="square" rtlCol="0">
            <a:spAutoFit/>
          </a:bodyPr>
          <a:lstStyle/>
          <a:p>
            <a:pPr algn="l" eaLnBrk="1" fontAlgn="auto" hangingPunct="1">
              <a:lnSpc>
                <a:spcPct val="100000"/>
              </a:lnSpc>
              <a:spcBef>
                <a:spcPts val="0"/>
              </a:spcBef>
              <a:spcAft>
                <a:spcPts val="0"/>
              </a:spcAft>
              <a:buClrTx/>
            </a:pPr>
            <a:r>
              <a:rPr lang="en-CA" sz="675" b="0" dirty="0">
                <a:solidFill>
                  <a:prstClr val="black"/>
                </a:solidFill>
                <a:latin typeface="Arial"/>
              </a:rPr>
              <a:t>Near or at capacity</a:t>
            </a:r>
            <a:endParaRPr lang="en-CA" sz="900" b="0" dirty="0">
              <a:solidFill>
                <a:prstClr val="black"/>
              </a:solidFill>
              <a:latin typeface="Arial"/>
            </a:endParaRPr>
          </a:p>
        </p:txBody>
      </p:sp>
      <p:cxnSp>
        <p:nvCxnSpPr>
          <p:cNvPr id="172" name="Straight Connector 171"/>
          <p:cNvCxnSpPr/>
          <p:nvPr/>
        </p:nvCxnSpPr>
        <p:spPr>
          <a:xfrm>
            <a:off x="6592110" y="3253753"/>
            <a:ext cx="178594" cy="0"/>
          </a:xfrm>
          <a:prstGeom prst="line">
            <a:avLst/>
          </a:prstGeom>
          <a:ln w="15875">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6785775" y="3338441"/>
            <a:ext cx="1113641" cy="196208"/>
          </a:xfrm>
          <a:prstGeom prst="rect">
            <a:avLst/>
          </a:prstGeom>
          <a:noFill/>
        </p:spPr>
        <p:txBody>
          <a:bodyPr wrap="square" rtlCol="0">
            <a:spAutoFit/>
          </a:bodyPr>
          <a:lstStyle/>
          <a:p>
            <a:pPr algn="l" eaLnBrk="1" fontAlgn="auto" hangingPunct="1">
              <a:lnSpc>
                <a:spcPct val="100000"/>
              </a:lnSpc>
              <a:spcBef>
                <a:spcPts val="0"/>
              </a:spcBef>
              <a:spcAft>
                <a:spcPts val="0"/>
              </a:spcAft>
              <a:buClrTx/>
            </a:pPr>
            <a:r>
              <a:rPr lang="en-CA" sz="675" b="0" dirty="0">
                <a:solidFill>
                  <a:prstClr val="black"/>
                </a:solidFill>
                <a:latin typeface="Arial"/>
              </a:rPr>
              <a:t>Opportunity for growth</a:t>
            </a:r>
            <a:endParaRPr lang="en-CA" sz="900" b="0" dirty="0">
              <a:solidFill>
                <a:prstClr val="black"/>
              </a:solidFill>
              <a:latin typeface="Arial"/>
            </a:endParaRPr>
          </a:p>
        </p:txBody>
      </p:sp>
      <p:cxnSp>
        <p:nvCxnSpPr>
          <p:cNvPr id="174" name="Straight Connector 173"/>
          <p:cNvCxnSpPr/>
          <p:nvPr/>
        </p:nvCxnSpPr>
        <p:spPr>
          <a:xfrm>
            <a:off x="6592110" y="3424761"/>
            <a:ext cx="178594" cy="0"/>
          </a:xfrm>
          <a:prstGeom prst="line">
            <a:avLst/>
          </a:prstGeom>
          <a:ln w="15875">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3" name="Heart 2"/>
          <p:cNvSpPr/>
          <p:nvPr/>
        </p:nvSpPr>
        <p:spPr>
          <a:xfrm>
            <a:off x="4235522" y="3113570"/>
            <a:ext cx="182577" cy="169245"/>
          </a:xfrm>
          <a:prstGeom prst="heart">
            <a:avLst/>
          </a:prstGeom>
          <a:solidFill>
            <a:srgbClr val="FF000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eaLnBrk="1" fontAlgn="auto" hangingPunct="1">
              <a:lnSpc>
                <a:spcPct val="100000"/>
              </a:lnSpc>
              <a:spcBef>
                <a:spcPts val="0"/>
              </a:spcBef>
              <a:spcAft>
                <a:spcPts val="0"/>
              </a:spcAft>
              <a:buClrTx/>
            </a:pPr>
            <a:endParaRPr lang="en-US" sz="1350" b="0">
              <a:solidFill>
                <a:prstClr val="black"/>
              </a:solidFill>
            </a:endParaRPr>
          </a:p>
        </p:txBody>
      </p:sp>
    </p:spTree>
    <p:extLst>
      <p:ext uri="{BB962C8B-B14F-4D97-AF65-F5344CB8AC3E}">
        <p14:creationId xmlns:p14="http://schemas.microsoft.com/office/powerpoint/2010/main" val="34877948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20" tIns="45710" rIns="91420" bIns="45710" rtlCol="0" anchor="ctr">
            <a:normAutofit/>
          </a:bodyPr>
          <a:lstStyle/>
          <a:p>
            <a:r>
              <a:rPr lang="en-US" sz="3200" b="0" dirty="0">
                <a:latin typeface="EMprint" panose="020B0503020204020204" pitchFamily="34" charset="0"/>
                <a:ea typeface="EMprint" panose="020B0503020204020204" pitchFamily="34" charset="0"/>
              </a:rPr>
              <a:t>Process Safety – Our Top Priority</a:t>
            </a:r>
          </a:p>
        </p:txBody>
      </p:sp>
      <p:sp>
        <p:nvSpPr>
          <p:cNvPr id="2" name="Content Placeholder 1"/>
          <p:cNvSpPr>
            <a:spLocks noGrp="1"/>
          </p:cNvSpPr>
          <p:nvPr>
            <p:ph type="body" sz="quarter" idx="10"/>
          </p:nvPr>
        </p:nvSpPr>
        <p:spPr>
          <a:xfrm>
            <a:off x="79881" y="1458498"/>
            <a:ext cx="8780267" cy="4811673"/>
          </a:xfrm>
        </p:spPr>
        <p:txBody>
          <a:bodyPr/>
          <a:lstStyle/>
          <a:p>
            <a:pPr marL="257175" indent="-257175">
              <a:spcBef>
                <a:spcPts val="750"/>
              </a:spcBef>
            </a:pPr>
            <a:r>
              <a:rPr lang="en-US" dirty="0" smtClean="0"/>
              <a:t>We have an important job – it’s critical we do it right.  </a:t>
            </a:r>
          </a:p>
          <a:p>
            <a:pPr marL="257175" indent="-257175">
              <a:spcBef>
                <a:spcPts val="750"/>
              </a:spcBef>
            </a:pPr>
            <a:r>
              <a:rPr lang="en-US" dirty="0" smtClean="0"/>
              <a:t>Getting Process Safety right is the key to success!</a:t>
            </a:r>
          </a:p>
          <a:p>
            <a:pPr marL="257175" indent="-257175">
              <a:spcBef>
                <a:spcPts val="750"/>
              </a:spcBef>
            </a:pPr>
            <a:r>
              <a:rPr lang="en-US" dirty="0" smtClean="0"/>
              <a:t>What </a:t>
            </a:r>
            <a:r>
              <a:rPr lang="en-US" dirty="0"/>
              <a:t>is Process Safety?</a:t>
            </a:r>
          </a:p>
          <a:p>
            <a:pPr marL="657122" lvl="1" indent="-257175">
              <a:spcBef>
                <a:spcPts val="750"/>
              </a:spcBef>
            </a:pPr>
            <a:r>
              <a:rPr lang="en-US" dirty="0"/>
              <a:t>Disciplined framework for managing the integrity of our operations – “keep the genie in the bottle”</a:t>
            </a:r>
          </a:p>
          <a:p>
            <a:pPr marL="657122" lvl="1" indent="-257175">
              <a:spcBef>
                <a:spcPts val="750"/>
              </a:spcBef>
            </a:pPr>
            <a:r>
              <a:rPr lang="en-US" dirty="0"/>
              <a:t>Includes all aspects of our business were there is potential for adverse impact to our personnel, the public, the environment or our assets</a:t>
            </a:r>
          </a:p>
          <a:p>
            <a:pPr marL="657122" lvl="1" indent="-257175">
              <a:spcBef>
                <a:spcPts val="750"/>
              </a:spcBef>
            </a:pPr>
            <a:r>
              <a:rPr lang="en-US" dirty="0"/>
              <a:t>Characterized by application of good design principles, engineering practices, operating practices and emergency preparedness</a:t>
            </a:r>
          </a:p>
          <a:p>
            <a:pPr marL="657122" lvl="1" indent="-257175">
              <a:spcBef>
                <a:spcPts val="750"/>
              </a:spcBef>
            </a:pPr>
            <a:r>
              <a:rPr lang="en-US" dirty="0"/>
              <a:t>Primary focus is to prevent and control incidents that have the potential to release hazardous materials and energy</a:t>
            </a:r>
          </a:p>
          <a:p>
            <a:pPr marL="657122" lvl="1" indent="-257175">
              <a:spcBef>
                <a:spcPts val="750"/>
              </a:spcBef>
            </a:pPr>
            <a:r>
              <a:rPr lang="en-US" dirty="0"/>
              <a:t>If these incidents occur the result could be toxic exposures, fires, or explosions that have the potential to seriously injure or cause fatal injuries to people, damage property, damage the environment or lose production capacity</a:t>
            </a:r>
          </a:p>
          <a:p>
            <a:pPr marL="657122" lvl="1" indent="-257175">
              <a:spcBef>
                <a:spcPts val="750"/>
              </a:spcBef>
            </a:pPr>
            <a:r>
              <a:rPr lang="en-US" sz="1200" i="1" dirty="0"/>
              <a:t>Source: www.aiche.org</a:t>
            </a:r>
          </a:p>
          <a:p>
            <a:pPr marL="257175" indent="-257175">
              <a:spcBef>
                <a:spcPts val="750"/>
              </a:spcBef>
            </a:pP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9364" y="1552303"/>
            <a:ext cx="2970784" cy="830178"/>
          </a:xfrm>
          <a:prstGeom prst="rect">
            <a:avLst/>
          </a:prstGeom>
        </p:spPr>
      </p:pic>
    </p:spTree>
    <p:extLst>
      <p:ext uri="{BB962C8B-B14F-4D97-AF65-F5344CB8AC3E}">
        <p14:creationId xmlns:p14="http://schemas.microsoft.com/office/powerpoint/2010/main" val="2114072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Imperial">
      <a:dk1>
        <a:srgbClr val="000000"/>
      </a:dk1>
      <a:lt1>
        <a:srgbClr val="FFFFFF"/>
      </a:lt1>
      <a:dk2>
        <a:srgbClr val="0066B3"/>
      </a:dk2>
      <a:lt2>
        <a:srgbClr val="5A5A5A"/>
      </a:lt2>
      <a:accent1>
        <a:srgbClr val="0066B3"/>
      </a:accent1>
      <a:accent2>
        <a:srgbClr val="77C2EC"/>
      </a:accent2>
      <a:accent3>
        <a:srgbClr val="F05822"/>
      </a:accent3>
      <a:accent4>
        <a:srgbClr val="ED8B00"/>
      </a:accent4>
      <a:accent5>
        <a:srgbClr val="3A397B"/>
      </a:accent5>
      <a:accent6>
        <a:srgbClr val="7A4183"/>
      </a:accent6>
      <a:hlink>
        <a:srgbClr val="0066B3"/>
      </a:hlink>
      <a:folHlink>
        <a:srgbClr val="77C2E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mperialPresentationTemplate_Simplified w Proprietary">
  <a:themeElements>
    <a:clrScheme name="Imperial">
      <a:dk1>
        <a:srgbClr val="000000"/>
      </a:dk1>
      <a:lt1>
        <a:srgbClr val="FFFFFF"/>
      </a:lt1>
      <a:dk2>
        <a:srgbClr val="0066B3"/>
      </a:dk2>
      <a:lt2>
        <a:srgbClr val="5A5A5A"/>
      </a:lt2>
      <a:accent1>
        <a:srgbClr val="0066B3"/>
      </a:accent1>
      <a:accent2>
        <a:srgbClr val="77C2EC"/>
      </a:accent2>
      <a:accent3>
        <a:srgbClr val="F05822"/>
      </a:accent3>
      <a:accent4>
        <a:srgbClr val="ED8B00"/>
      </a:accent4>
      <a:accent5>
        <a:srgbClr val="3A397B"/>
      </a:accent5>
      <a:accent6>
        <a:srgbClr val="7A4183"/>
      </a:accent6>
      <a:hlink>
        <a:srgbClr val="0066B3"/>
      </a:hlink>
      <a:folHlink>
        <a:srgbClr val="77C2E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mperial Presentation Cold Lake">
  <a:themeElements>
    <a:clrScheme name="Imperial">
      <a:dk1>
        <a:srgbClr val="000000"/>
      </a:dk1>
      <a:lt1>
        <a:srgbClr val="FFFFFF"/>
      </a:lt1>
      <a:dk2>
        <a:srgbClr val="0066B3"/>
      </a:dk2>
      <a:lt2>
        <a:srgbClr val="5A5A5A"/>
      </a:lt2>
      <a:accent1>
        <a:srgbClr val="0066B3"/>
      </a:accent1>
      <a:accent2>
        <a:srgbClr val="77C2EC"/>
      </a:accent2>
      <a:accent3>
        <a:srgbClr val="F05822"/>
      </a:accent3>
      <a:accent4>
        <a:srgbClr val="ED8B00"/>
      </a:accent4>
      <a:accent5>
        <a:srgbClr val="3A397B"/>
      </a:accent5>
      <a:accent6>
        <a:srgbClr val="7A4183"/>
      </a:accent6>
      <a:hlink>
        <a:srgbClr val="0066B3"/>
      </a:hlink>
      <a:folHlink>
        <a:srgbClr val="77C2E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5_InvestorDays">
  <a:themeElements>
    <a:clrScheme name="Investor Days">
      <a:dk1>
        <a:sysClr val="windowText" lastClr="000000"/>
      </a:dk1>
      <a:lt1>
        <a:sysClr val="window" lastClr="FFFFFF"/>
      </a:lt1>
      <a:dk2>
        <a:srgbClr val="1F497D"/>
      </a:dk2>
      <a:lt2>
        <a:srgbClr val="EEECE1"/>
      </a:lt2>
      <a:accent1>
        <a:srgbClr val="0066B3"/>
      </a:accent1>
      <a:accent2>
        <a:srgbClr val="F05822"/>
      </a:accent2>
      <a:accent3>
        <a:srgbClr val="9BBB59"/>
      </a:accent3>
      <a:accent4>
        <a:srgbClr val="7A4183"/>
      </a:accent4>
      <a:accent5>
        <a:srgbClr val="BD2F7F"/>
      </a:accent5>
      <a:accent6>
        <a:srgbClr val="ED8B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a:spPr>
      <a:bodyPr wrap="square">
        <a:spAutoFit/>
      </a:bodyPr>
      <a:lstStyle>
        <a:defPPr>
          <a:defRPr sz="2000" b="1" dirty="0">
            <a:solidFill>
              <a:schemeClr val="tx1">
                <a:lumMod val="75000"/>
                <a:lumOff val="25000"/>
              </a:schemeClr>
            </a:solidFill>
          </a:defRPr>
        </a:defPPr>
      </a:lstStyle>
    </a:txDef>
  </a:objectDefaults>
  <a:extraClrSchemeLst/>
</a:theme>
</file>

<file path=ppt/theme/theme5.xml><?xml version="1.0" encoding="utf-8"?>
<a:theme xmlns:a="http://schemas.openxmlformats.org/drawingml/2006/main" name="16_InvestorDays">
  <a:themeElements>
    <a:clrScheme name="Investor Days">
      <a:dk1>
        <a:sysClr val="windowText" lastClr="000000"/>
      </a:dk1>
      <a:lt1>
        <a:sysClr val="window" lastClr="FFFFFF"/>
      </a:lt1>
      <a:dk2>
        <a:srgbClr val="1F497D"/>
      </a:dk2>
      <a:lt2>
        <a:srgbClr val="EEECE1"/>
      </a:lt2>
      <a:accent1>
        <a:srgbClr val="0066B3"/>
      </a:accent1>
      <a:accent2>
        <a:srgbClr val="F05822"/>
      </a:accent2>
      <a:accent3>
        <a:srgbClr val="9BBB59"/>
      </a:accent3>
      <a:accent4>
        <a:srgbClr val="7A4183"/>
      </a:accent4>
      <a:accent5>
        <a:srgbClr val="BD2F7F"/>
      </a:accent5>
      <a:accent6>
        <a:srgbClr val="ED8B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a:spPr>
      <a:bodyPr wrap="square">
        <a:spAutoFit/>
      </a:bodyPr>
      <a:lstStyle>
        <a:defPPr>
          <a:defRPr sz="2000" b="1" dirty="0">
            <a:solidFill>
              <a:schemeClr val="tx1">
                <a:lumMod val="75000"/>
                <a:lumOff val="25000"/>
              </a:schemeClr>
            </a:solidFill>
          </a:defRPr>
        </a:defPPr>
      </a:lstStyle>
    </a:tx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nvestor Days">
    <a:dk1>
      <a:sysClr val="windowText" lastClr="000000"/>
    </a:dk1>
    <a:lt1>
      <a:sysClr val="window" lastClr="FFFFFF"/>
    </a:lt1>
    <a:dk2>
      <a:srgbClr val="1F497D"/>
    </a:dk2>
    <a:lt2>
      <a:srgbClr val="EEECE1"/>
    </a:lt2>
    <a:accent1>
      <a:srgbClr val="0066B3"/>
    </a:accent1>
    <a:accent2>
      <a:srgbClr val="F05822"/>
    </a:accent2>
    <a:accent3>
      <a:srgbClr val="9BBB59"/>
    </a:accent3>
    <a:accent4>
      <a:srgbClr val="7A4183"/>
    </a:accent4>
    <a:accent5>
      <a:srgbClr val="BD2F7F"/>
    </a:accent5>
    <a:accent6>
      <a:srgbClr val="ED8B00"/>
    </a:accent6>
    <a:hlink>
      <a:srgbClr val="0000FF"/>
    </a:hlink>
    <a:folHlink>
      <a:srgbClr val="800080"/>
    </a:folHlink>
  </a:clrScheme>
</a:themeOverride>
</file>

<file path=ppt/theme/themeOverride2.xml><?xml version="1.0" encoding="utf-8"?>
<a:themeOverride xmlns:a="http://schemas.openxmlformats.org/drawingml/2006/main">
  <a:clrScheme name="Investor Days">
    <a:dk1>
      <a:sysClr val="windowText" lastClr="000000"/>
    </a:dk1>
    <a:lt1>
      <a:sysClr val="window" lastClr="FFFFFF"/>
    </a:lt1>
    <a:dk2>
      <a:srgbClr val="1F497D"/>
    </a:dk2>
    <a:lt2>
      <a:srgbClr val="EEECE1"/>
    </a:lt2>
    <a:accent1>
      <a:srgbClr val="0066B3"/>
    </a:accent1>
    <a:accent2>
      <a:srgbClr val="F05822"/>
    </a:accent2>
    <a:accent3>
      <a:srgbClr val="9BBB59"/>
    </a:accent3>
    <a:accent4>
      <a:srgbClr val="7A4183"/>
    </a:accent4>
    <a:accent5>
      <a:srgbClr val="BD2F7F"/>
    </a:accent5>
    <a:accent6>
      <a:srgbClr val="ED8B00"/>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11283902</TotalTime>
  <Pages>5</Pages>
  <Words>3077</Words>
  <Application>Microsoft Office PowerPoint</Application>
  <PresentationFormat>On-screen Show (4:3)</PresentationFormat>
  <Paragraphs>487</Paragraphs>
  <Slides>25</Slides>
  <Notes>23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Slide Titles</vt:lpstr>
      </vt:variant>
      <vt:variant>
        <vt:i4>25</vt:i4>
      </vt:variant>
      <vt:variant>
        <vt:lpstr>Custom Shows</vt:lpstr>
      </vt:variant>
      <vt:variant>
        <vt:i4>2</vt:i4>
      </vt:variant>
    </vt:vector>
  </HeadingPairs>
  <TitlesOfParts>
    <vt:vector size="44" baseType="lpstr">
      <vt:lpstr>MS PGothic</vt:lpstr>
      <vt:lpstr>Arial</vt:lpstr>
      <vt:lpstr>Arial Black</vt:lpstr>
      <vt:lpstr>Arial Narrow</vt:lpstr>
      <vt:lpstr>Calibri</vt:lpstr>
      <vt:lpstr>EMprint</vt:lpstr>
      <vt:lpstr>EMprint Semibold</vt:lpstr>
      <vt:lpstr>Monotype Sorts</vt:lpstr>
      <vt:lpstr>Nexa Regular</vt:lpstr>
      <vt:lpstr>Times New Roman</vt:lpstr>
      <vt:lpstr>Wingdings</vt:lpstr>
      <vt:lpstr>ヒラギノ角ゴ Pro W3</vt:lpstr>
      <vt:lpstr>Theme2</vt:lpstr>
      <vt:lpstr>ImperialPresentationTemplate_Simplified w Proprietary</vt:lpstr>
      <vt:lpstr>Imperial Presentation Cold Lake</vt:lpstr>
      <vt:lpstr>15_InvestorDays</vt:lpstr>
      <vt:lpstr>16_InvestorDays</vt:lpstr>
      <vt:lpstr>PowerPoint Presentation</vt:lpstr>
      <vt:lpstr>Learning Outcomes</vt:lpstr>
      <vt:lpstr>Imperial’s History - 70 Years of Refining in Alberta</vt:lpstr>
      <vt:lpstr>Strathcona Refinery</vt:lpstr>
      <vt:lpstr>Our Refinery Operation</vt:lpstr>
      <vt:lpstr>Strathcona Inputs/Outputs</vt:lpstr>
      <vt:lpstr>Our Brands and Customers</vt:lpstr>
      <vt:lpstr>Western Canada Supply Overview</vt:lpstr>
      <vt:lpstr>Process Safety – Our Top Priority</vt:lpstr>
      <vt:lpstr>What Does Wrong Look Like?</vt:lpstr>
      <vt:lpstr>Process Safety – How can we get better?</vt:lpstr>
      <vt:lpstr>Process Safety and Risk Management</vt:lpstr>
      <vt:lpstr>The Business of Risk Management</vt:lpstr>
      <vt:lpstr>OIMS - How Imperial Manages Risk </vt:lpstr>
      <vt:lpstr>OIMS – How We Manage Risk</vt:lpstr>
      <vt:lpstr>APEGA Components of a Managing System</vt:lpstr>
      <vt:lpstr>Putting OIMS Into Practice</vt:lpstr>
      <vt:lpstr>Putting OIMS Into Practice</vt:lpstr>
      <vt:lpstr>PowerPoint Presentation</vt:lpstr>
      <vt:lpstr>OIMS Element 1 (APEGA Element 1)</vt:lpstr>
      <vt:lpstr>OIMS Element 11 (APEGA Element 6)</vt:lpstr>
      <vt:lpstr>OIMS Element 7 (APEGA Element 4)</vt:lpstr>
      <vt:lpstr>OIMS Element 9 (APEGA Element 5)</vt:lpstr>
      <vt:lpstr>Summary</vt:lpstr>
      <vt:lpstr>Questions?</vt:lpstr>
      <vt:lpstr>Managers Version</vt:lpstr>
      <vt:lpstr>Print Course Slides</vt:lpstr>
    </vt:vector>
  </TitlesOfParts>
  <Manager>Don Kimbril 281-834-5280</Manager>
  <Company>ExxonMobil Chemical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Course</dc:title>
  <dc:subject>Core Safety Engineering</dc:subject>
  <dc:creator>Chris Buchwald 281-834-2451</dc:creator>
  <dc:description>Presentation modified from Core Safety Engineering presetnation for use at Strathcona Refienry for presentations to UofA Process Safety Course, starting in 2008</dc:description>
  <cp:lastModifiedBy>Karpala, Steve J</cp:lastModifiedBy>
  <cp:revision>2381</cp:revision>
  <cp:lastPrinted>2017-11-17T23:00:14Z</cp:lastPrinted>
  <dcterms:created xsi:type="dcterms:W3CDTF">1998-02-07T01:00:08Z</dcterms:created>
  <dcterms:modified xsi:type="dcterms:W3CDTF">2019-12-04T17:52:41Z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1792175345</vt:i4>
  </property>
  <property fmtid="{D5CDD505-2E9C-101B-9397-08002B2CF9AE}" pid="3" name="_NewReviewCycle">
    <vt:lpwstr/>
  </property>
  <property fmtid="{D5CDD505-2E9C-101B-9397-08002B2CF9AE}" pid="4" name="_EmailSubject">
    <vt:lpwstr>Presentation Material for Imperial Talk</vt:lpwstr>
  </property>
  <property fmtid="{D5CDD505-2E9C-101B-9397-08002B2CF9AE}" pid="5" name="_AuthorEmail">
    <vt:lpwstr>steve.j.karpala@esso.ca</vt:lpwstr>
  </property>
  <property fmtid="{D5CDD505-2E9C-101B-9397-08002B2CF9AE}" pid="6" name="_AuthorEmailDisplayName">
    <vt:lpwstr>Karpala, Steve J</vt:lpwstr>
  </property>
</Properties>
</file>